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4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5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6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7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8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9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4"/>
  </p:notesMasterIdLst>
  <p:sldIdLst>
    <p:sldId id="256" r:id="rId2"/>
    <p:sldId id="1306" r:id="rId3"/>
    <p:sldId id="1400" r:id="rId4"/>
    <p:sldId id="1324" r:id="rId5"/>
    <p:sldId id="1325" r:id="rId6"/>
    <p:sldId id="1326" r:id="rId7"/>
    <p:sldId id="1327" r:id="rId8"/>
    <p:sldId id="1332" r:id="rId9"/>
    <p:sldId id="1241" r:id="rId10"/>
    <p:sldId id="1244" r:id="rId11"/>
    <p:sldId id="1401" r:id="rId12"/>
    <p:sldId id="1402" r:id="rId13"/>
    <p:sldId id="1403" r:id="rId14"/>
    <p:sldId id="1404" r:id="rId15"/>
    <p:sldId id="1406" r:id="rId16"/>
    <p:sldId id="1407" r:id="rId17"/>
    <p:sldId id="1408" r:id="rId18"/>
    <p:sldId id="1409" r:id="rId19"/>
    <p:sldId id="1411" r:id="rId20"/>
    <p:sldId id="1412" r:id="rId21"/>
    <p:sldId id="1413" r:id="rId22"/>
    <p:sldId id="1414" r:id="rId23"/>
    <p:sldId id="1415" r:id="rId24"/>
    <p:sldId id="1416" r:id="rId25"/>
    <p:sldId id="1417" r:id="rId26"/>
    <p:sldId id="1419" r:id="rId27"/>
    <p:sldId id="1420" r:id="rId28"/>
    <p:sldId id="1421" r:id="rId29"/>
    <p:sldId id="1422" r:id="rId30"/>
    <p:sldId id="1423" r:id="rId31"/>
    <p:sldId id="1424" r:id="rId32"/>
    <p:sldId id="1425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8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8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5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73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72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1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91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Une</a:t>
            </a:r>
            <a:r>
              <a:rPr lang="fr-CA" baseline="0"/>
              <a:t> histoire de courriel? Une histoire de téléphone intelligent?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0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/>
              <a:t>Une</a:t>
            </a:r>
            <a:r>
              <a:rPr lang="fr-CA" baseline="0"/>
              <a:t> histoire de courriel? Une histoire de téléphone intelligent?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86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2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28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>
            <a:lvl1pPr>
              <a:defRPr>
                <a:latin typeface="Dagny OT" panose="020B0504020201020104" pitchFamily="34" charset="77"/>
              </a:defRPr>
            </a:lvl1pPr>
            <a:lvl2pPr>
              <a:defRPr>
                <a:latin typeface="Dagny OT" panose="020B0504020201020104" pitchFamily="34" charset="77"/>
              </a:defRPr>
            </a:lvl2pPr>
            <a:lvl3pPr>
              <a:defRPr>
                <a:latin typeface="Dagny OT" panose="020B0504020201020104" pitchFamily="34" charset="77"/>
              </a:defRPr>
            </a:lvl3pPr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  <a:latin typeface="Dagny OT" panose="020B0504020201020104" pitchFamily="34" charset="7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/>
          <p:nvPr userDrawn="1"/>
        </p:nvPicPr>
        <p:blipFill>
          <a:blip r:embed="rId10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225"/>
            <a:ext cx="4097020" cy="274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</a:rPr>
              <a:t>data-action-lab.com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just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just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just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just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hyperlink" Target="data-action-lab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7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image" Target="../media/image8.emf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63.xml"/><Relationship Id="rId9" Type="http://schemas.openxmlformats.org/officeDocument/2006/relationships/tags" Target="../tags/tag6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9" Type="http://schemas.openxmlformats.org/officeDocument/2006/relationships/slideLayout" Target="../slideLayouts/slideLayout2.xml"/><Relationship Id="rId21" Type="http://schemas.openxmlformats.org/officeDocument/2006/relationships/tags" Target="../tags/tag89.xml"/><Relationship Id="rId34" Type="http://schemas.openxmlformats.org/officeDocument/2006/relationships/tags" Target="../tags/tag102.xml"/><Relationship Id="rId7" Type="http://schemas.openxmlformats.org/officeDocument/2006/relationships/tags" Target="../tags/tag75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33" Type="http://schemas.openxmlformats.org/officeDocument/2006/relationships/tags" Target="../tags/tag101.xml"/><Relationship Id="rId38" Type="http://schemas.openxmlformats.org/officeDocument/2006/relationships/tags" Target="../tags/tag106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0" Type="http://schemas.openxmlformats.org/officeDocument/2006/relationships/tags" Target="../tags/tag88.xml"/><Relationship Id="rId29" Type="http://schemas.openxmlformats.org/officeDocument/2006/relationships/tags" Target="../tags/tag97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32" Type="http://schemas.openxmlformats.org/officeDocument/2006/relationships/tags" Target="../tags/tag100.xml"/><Relationship Id="rId37" Type="http://schemas.openxmlformats.org/officeDocument/2006/relationships/tags" Target="../tags/tag105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tags" Target="../tags/tag96.xml"/><Relationship Id="rId36" Type="http://schemas.openxmlformats.org/officeDocument/2006/relationships/tags" Target="../tags/tag104.xml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31" Type="http://schemas.openxmlformats.org/officeDocument/2006/relationships/tags" Target="../tags/tag99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tags" Target="../tags/tag95.xml"/><Relationship Id="rId30" Type="http://schemas.openxmlformats.org/officeDocument/2006/relationships/tags" Target="../tags/tag98.xml"/><Relationship Id="rId35" Type="http://schemas.openxmlformats.org/officeDocument/2006/relationships/tags" Target="../tags/tag103.xml"/><Relationship Id="rId8" Type="http://schemas.openxmlformats.org/officeDocument/2006/relationships/tags" Target="../tags/tag76.xml"/><Relationship Id="rId3" Type="http://schemas.openxmlformats.org/officeDocument/2006/relationships/tags" Target="../tags/tag7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hyperlink" Target="http://fnigc.ca/pcap.html" TargetMode="Externa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hyperlink" Target="https://dsi.virginia.edu/center-big-data-ethics-law-and-policy" TargetMode="Externa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4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4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4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hyperlink" Target="https://archive.ics.uci.edu/ml/datasets/Mushroom" TargetMode="Externa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image" Target="../media/image6.png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Notions universelles sur l’analyse </a:t>
            </a:r>
            <a:r>
              <a:rPr lang="fr-CA"/>
              <a:t>deS</a:t>
            </a:r>
            <a:r>
              <a:rPr lang="fr-CA" dirty="0"/>
              <a:t> données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PRÉPARATION DU TERRAIN</a:t>
            </a:r>
          </a:p>
        </p:txBody>
      </p:sp>
      <p:pic>
        <p:nvPicPr>
          <p:cNvPr id="4" name="Picture 3"/>
          <p:cNvPicPr/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225"/>
            <a:ext cx="40970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6" name="TextBox 5"/>
          <p:cNvSpPr txBox="1"/>
          <p:nvPr>
            <p:custDataLst>
              <p:tags r:id="rId5"/>
            </p:custDataLst>
          </p:nvPr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>
                <a:hlinkClick r:id="rId9"/>
              </a:rPr>
              <a:t>data-action-lab.com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Tâches de la science des données / l’apprentissage automatique / l’I.A.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Classification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 et </a:t>
            </a: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estimation de la probabilité de la classe</a:t>
            </a:r>
            <a:r>
              <a:rPr lang="fr-CA" b="1">
                <a:latin typeface="Dagny OT" panose="020B0504020201020104" pitchFamily="34" charset="77"/>
                <a:cs typeface="Calibri" panose="020F0502020204030204" pitchFamily="34" charset="0"/>
              </a:rPr>
              <a:t> : </a:t>
            </a:r>
            <a:r>
              <a:rPr lang="fr-CA">
                <a:latin typeface="Dagny OT" panose="020B0504020201020104" pitchFamily="34" charset="77"/>
                <a:cs typeface="Calibri Light" panose="020F0302020204030204" pitchFamily="34" charset="0"/>
              </a:rPr>
              <a:t>quels 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clients sont susceptibles d’être des clients réguliers?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Regroupement :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 les clients forment-ils des groupes naturels?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Découverte de règles d’association :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 quels sont les livres couramment achetés ensemble?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Autres : </a:t>
            </a:r>
          </a:p>
          <a:p>
            <a:pPr marL="324000" lvl="1" indent="0">
              <a:buNone/>
            </a:pP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Profilage et description du comportement</a:t>
            </a:r>
            <a:r>
              <a:rPr lang="fr-CA" dirty="0"/>
              <a:t>; </a:t>
            </a: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prédiction des liens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estimation de la valeur 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(combien un client est-il susceptible de dépenser dans un restaurant); </a:t>
            </a: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appariement </a:t>
            </a:r>
            <a:r>
              <a:rPr lang="fr-CA" b="1">
                <a:latin typeface="Dagny OT" panose="020B0504020201020104" pitchFamily="34" charset="77"/>
                <a:cs typeface="Calibri" panose="020F0502020204030204" pitchFamily="34" charset="0"/>
              </a:rPr>
              <a:t>des similitudes</a:t>
            </a:r>
            <a:r>
              <a:rPr lang="fr-CA">
                <a:latin typeface="Dagny OT" panose="020B0504020201020104" pitchFamily="34" charset="77"/>
                <a:cs typeface="Calibri Light" panose="020F0302020204030204" pitchFamily="34" charset="0"/>
              </a:rPr>
              <a:t> 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(quels clients potentiels sont semblables aux meilleurs clients d’une entreprise?); </a:t>
            </a: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réduction des données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modélisation de l’influence </a:t>
            </a:r>
            <a:r>
              <a:rPr lang="fr-CA" b="1">
                <a:latin typeface="Dagny OT" panose="020B0504020201020104" pitchFamily="34" charset="77"/>
                <a:cs typeface="Calibri" panose="020F0502020204030204" pitchFamily="34" charset="0"/>
              </a:rPr>
              <a:t>et modélisation causale</a:t>
            </a:r>
            <a:r>
              <a:rPr lang="fr-CA">
                <a:latin typeface="Dagny OT" panose="020B0504020201020104" pitchFamily="34" charset="77"/>
                <a:cs typeface="Calibri Light" panose="020F0302020204030204" pitchFamily="34" charset="0"/>
              </a:rPr>
              <a:t>, 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etc.	</a:t>
            </a:r>
          </a:p>
        </p:txBody>
      </p:sp>
    </p:spTree>
    <p:extLst>
      <p:ext uri="{BB962C8B-B14F-4D97-AF65-F5344CB8AC3E}">
        <p14:creationId xmlns:p14="http://schemas.microsoft.com/office/powerpoint/2010/main" val="33201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Qu’est-ce que l’ANALYSE DES DONNÉES?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9601" y="1866537"/>
            <a:ext cx="7210696" cy="4525963"/>
          </a:xfrm>
        </p:spPr>
        <p:txBody>
          <a:bodyPr>
            <a:normAutofit lnSpcReduction="10000"/>
          </a:bodyPr>
          <a:lstStyle/>
          <a:p>
            <a:r>
              <a:rPr lang="fr-CA" dirty="0"/>
              <a:t>Trouver </a:t>
            </a:r>
            <a:r>
              <a:rPr lang="fr-CA" b="1" dirty="0"/>
              <a:t>des tendances</a:t>
            </a:r>
            <a:r>
              <a:rPr lang="fr-CA" dirty="0"/>
              <a:t> dans les données</a:t>
            </a:r>
          </a:p>
          <a:p>
            <a:endParaRPr lang="en-US" sz="500" dirty="0"/>
          </a:p>
          <a:p>
            <a:r>
              <a:rPr lang="fr-CA" dirty="0"/>
              <a:t>Utiliser les données pour faire quelque chose (répondre à une question, aider à la prise de décision, prédire l’avenir, tirer une conclusion)</a:t>
            </a:r>
          </a:p>
          <a:p>
            <a:endParaRPr lang="en-US" sz="500" dirty="0"/>
          </a:p>
          <a:p>
            <a:r>
              <a:rPr lang="fr-CA"/>
              <a:t>Créer des modèles à partir de </a:t>
            </a:r>
            <a:r>
              <a:rPr lang="fr-CA" dirty="0"/>
              <a:t>vos données</a:t>
            </a:r>
          </a:p>
          <a:p>
            <a:endParaRPr lang="en-US" sz="500" dirty="0"/>
          </a:p>
          <a:p>
            <a:r>
              <a:rPr lang="fr-CA" dirty="0"/>
              <a:t>Décrire ou expliquer votre situation (votre </a:t>
            </a:r>
            <a:r>
              <a:rPr lang="fr-CA" b="1" dirty="0"/>
              <a:t>système</a:t>
            </a:r>
            <a:r>
              <a:rPr lang="fr-CA" dirty="0"/>
              <a:t>)</a:t>
            </a:r>
          </a:p>
          <a:p>
            <a:endParaRPr lang="en-US" sz="500" dirty="0"/>
          </a:p>
          <a:p>
            <a:r>
              <a:rPr lang="fr-CA" dirty="0"/>
              <a:t>(Tester des hypothèses [scientifiques]?)</a:t>
            </a:r>
          </a:p>
          <a:p>
            <a:endParaRPr lang="en-US" sz="500" dirty="0"/>
          </a:p>
          <a:p>
            <a:r>
              <a:rPr lang="fr-CA" dirty="0"/>
              <a:t>(Effectuer des calculs à partir des données?)</a:t>
            </a:r>
          </a:p>
        </p:txBody>
      </p:sp>
      <p:sp>
        <p:nvSpPr>
          <p:cNvPr id="6" name="TextBox 5"/>
          <p:cNvSpPr txBox="1"/>
          <p:nvPr>
            <p:custDataLst>
              <p:tags r:id="rId3"/>
            </p:custDataLst>
          </p:nvPr>
        </p:nvSpPr>
        <p:spPr>
          <a:xfrm>
            <a:off x="7946570" y="5773134"/>
            <a:ext cx="4245429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fr-CA" dirty="0"/>
              <a:t>Plus la tendance est compliquée, plus l’analyse est compliquée.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F83A8-022C-49DC-B72B-6160C612320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12038" y="1876820"/>
            <a:ext cx="3845026" cy="38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Qu’est-ce que la science des données?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La science des données est l’ensemble des processus par lesquels nous extrayons </a:t>
            </a:r>
            <a:r>
              <a:rPr lang="fr-CA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des informations utiles</a:t>
            </a: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et exploitables des données.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fr-CA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T. </a:t>
            </a:r>
            <a:r>
              <a:rPr lang="fr-CA" sz="1800" dirty="0" err="1">
                <a:latin typeface="Dagny OT" panose="020B0504020201020104" pitchFamily="34" charset="0"/>
                <a:ea typeface="Helvetica Light" charset="0"/>
                <a:cs typeface="Helvetica Light" charset="0"/>
              </a:rPr>
              <a:t>Kwartler</a:t>
            </a:r>
            <a:r>
              <a:rPr lang="fr-CA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(paraphrasé)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La science des données est l’</a:t>
            </a:r>
            <a:r>
              <a:rPr lang="fr-CA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intersection pratique</a:t>
            </a: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de la statistique, de l’ingénierie, de l’informatique, de l’expertise du domaine et du « piratage ». Elle s’articule autour de deux axes principaux : l’</a:t>
            </a:r>
            <a:r>
              <a:rPr lang="fr-CA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analyse</a:t>
            </a: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(compter les choses) et l’</a:t>
            </a:r>
            <a:r>
              <a:rPr lang="fr-CA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invention de nouvelles techniques</a:t>
            </a: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pour tirer des enseignements des données.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fr-CA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H. Mason (paraphrasé) </a:t>
            </a:r>
          </a:p>
        </p:txBody>
      </p:sp>
    </p:spTree>
    <p:extLst>
      <p:ext uri="{BB962C8B-B14F-4D97-AF65-F5344CB8AC3E}">
        <p14:creationId xmlns:p14="http://schemas.microsoft.com/office/powerpoint/2010/main" val="146810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Qu’est-ce que l’APPRENTISSAGE AUTOMATIQUE?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6324705" cy="4140767"/>
          </a:xfrm>
        </p:spPr>
        <p:txBody>
          <a:bodyPr>
            <a:normAutofit fontScale="92500"/>
          </a:bodyPr>
          <a:lstStyle/>
          <a:p>
            <a:r>
              <a:rPr lang="fr-CA" dirty="0"/>
              <a:t>À partir des années 1940, les chercheurs ont commencé à enseigner sérieusement aux machines comment apprendre.</a:t>
            </a:r>
          </a:p>
          <a:p>
            <a:endParaRPr lang="en-US" sz="500" dirty="0"/>
          </a:p>
          <a:p>
            <a:r>
              <a:rPr lang="fr-CA" dirty="0"/>
              <a:t>Le but de l’</a:t>
            </a:r>
            <a:r>
              <a:rPr lang="fr-CA" b="1" dirty="0"/>
              <a:t>apprentissage automatique</a:t>
            </a:r>
            <a:r>
              <a:rPr lang="fr-CA" dirty="0"/>
              <a:t> était de créer des machines capables d’apprendre, de s’adapter et de répondre à des situations nouvelles.</a:t>
            </a:r>
          </a:p>
          <a:p>
            <a:endParaRPr lang="en-US" sz="500" dirty="0"/>
          </a:p>
          <a:p>
            <a:r>
              <a:rPr lang="fr-CA"/>
              <a:t>De nombreuses </a:t>
            </a:r>
            <a:r>
              <a:rPr lang="fr-CA" dirty="0"/>
              <a:t>techniques, accompagnées d’un grand nombre de fondements théoriques, ont été créées dans le but d’atteindre cet objectif.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6D70C-17A7-437F-8CAC-CD2115EF17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043058" y="1934029"/>
            <a:ext cx="4606323" cy="43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6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Qu’est-ce que l’INTELLIGENCE ARTIFICIELLE/AUGMENTÉE?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8092545" cy="4140767"/>
          </a:xfrm>
        </p:spPr>
        <p:txBody>
          <a:bodyPr>
            <a:noAutofit/>
          </a:bodyPr>
          <a:lstStyle/>
          <a:p>
            <a:r>
              <a:rPr lang="fr-CA" sz="2200" b="1" dirty="0"/>
              <a:t>L’intelligence artificielle </a:t>
            </a:r>
            <a:r>
              <a:rPr lang="fr-CA" sz="2200" dirty="0"/>
              <a:t>(I.A.) est une intelligence non humaine qui a été </a:t>
            </a:r>
            <a:r>
              <a:rPr lang="fr-CA" sz="2200"/>
              <a:t>conçue par l’ingénierie plutôt </a:t>
            </a:r>
            <a:r>
              <a:rPr lang="fr-CA" sz="2200" dirty="0"/>
              <a:t>qu’une intelligence qui a évolué naturellement.</a:t>
            </a:r>
          </a:p>
          <a:p>
            <a:endParaRPr lang="en-US" sz="500" dirty="0"/>
          </a:p>
          <a:p>
            <a:r>
              <a:rPr lang="fr-CA" sz="2200" dirty="0"/>
              <a:t>La recherche en intelligence artificielle est une recherche menée dans ce but.</a:t>
            </a:r>
          </a:p>
          <a:p>
            <a:endParaRPr lang="en-US" sz="500" dirty="0"/>
          </a:p>
          <a:p>
            <a:r>
              <a:rPr lang="fr-CA" sz="2200" dirty="0"/>
              <a:t>Pragmatiquement parlant, l’I.A. est « un ordinateur qui exécute des tâches que seuls les humains peuvent habituellement accomplir. »</a:t>
            </a:r>
          </a:p>
          <a:p>
            <a:endParaRPr lang="en-US" sz="500" dirty="0"/>
          </a:p>
          <a:p>
            <a:r>
              <a:rPr lang="fr-CA" sz="2200" b="1" dirty="0"/>
              <a:t>L’intelligence augmentée</a:t>
            </a:r>
            <a:r>
              <a:rPr lang="fr-CA" sz="2200" dirty="0"/>
              <a:t> est l’intelligence humaine qui est soutenue ou améliorée par l’intelligence artificielle.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C5B9D7-4B95-4AA6-B4CC-58D64AABEF0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65056" y="2543763"/>
            <a:ext cx="3150552" cy="34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8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Le « flux de travail » des données</a:t>
            </a:r>
          </a:p>
        </p:txBody>
      </p:sp>
      <p:grpSp>
        <p:nvGrpSpPr>
          <p:cNvPr id="26" name="Group 25"/>
          <p:cNvGrpSpPr/>
          <p:nvPr>
            <p:custDataLst>
              <p:tags r:id="rId2"/>
            </p:custDataLst>
          </p:nvPr>
        </p:nvGrpSpPr>
        <p:grpSpPr>
          <a:xfrm>
            <a:off x="838200" y="2094191"/>
            <a:ext cx="1718269" cy="1735800"/>
            <a:chOff x="753626" y="1690688"/>
            <a:chExt cx="1718269" cy="1735800"/>
          </a:xfrm>
        </p:grpSpPr>
        <p:sp>
          <p:nvSpPr>
            <p:cNvPr id="3" name="Rectangle 2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Objectif/</a:t>
              </a:r>
            </a:p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Justification</a:t>
              </a:r>
            </a:p>
          </p:txBody>
        </p:sp>
      </p:grpSp>
      <p:grpSp>
        <p:nvGrpSpPr>
          <p:cNvPr id="30" name="Group 29"/>
          <p:cNvGrpSpPr/>
          <p:nvPr>
            <p:custDataLst>
              <p:tags r:id="rId3"/>
            </p:custDataLst>
          </p:nvPr>
        </p:nvGrpSpPr>
        <p:grpSpPr>
          <a:xfrm>
            <a:off x="838200" y="4374159"/>
            <a:ext cx="1718269" cy="1735800"/>
            <a:chOff x="906026" y="4097163"/>
            <a:chExt cx="1718269" cy="1735800"/>
          </a:xfrm>
        </p:grpSpPr>
        <p:sp>
          <p:nvSpPr>
            <p:cNvPr id="12" name="Rectangle 11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et gestion des données</a:t>
              </a:r>
            </a:p>
          </p:txBody>
        </p:sp>
      </p:grpSp>
      <p:grpSp>
        <p:nvGrpSpPr>
          <p:cNvPr id="27" name="Group 26"/>
          <p:cNvGrpSpPr/>
          <p:nvPr>
            <p:custDataLst>
              <p:tags r:id="rId4"/>
            </p:custDataLst>
          </p:nvPr>
        </p:nvGrpSpPr>
        <p:grpSpPr>
          <a:xfrm>
            <a:off x="3770644" y="2094191"/>
            <a:ext cx="1718269" cy="1735800"/>
            <a:chOff x="3953654" y="2202263"/>
            <a:chExt cx="1718269" cy="1735800"/>
          </a:xfrm>
        </p:grpSpPr>
        <p:sp>
          <p:nvSpPr>
            <p:cNvPr id="14" name="Rectangle 13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Collecte des données</a:t>
              </a:r>
            </a:p>
          </p:txBody>
        </p:sp>
      </p:grpSp>
      <p:grpSp>
        <p:nvGrpSpPr>
          <p:cNvPr id="31" name="Group 30"/>
          <p:cNvGrpSpPr/>
          <p:nvPr>
            <p:custDataLst>
              <p:tags r:id="rId5"/>
            </p:custDataLst>
          </p:nvPr>
        </p:nvGrpSpPr>
        <p:grpSpPr>
          <a:xfrm>
            <a:off x="3770644" y="4374159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Préparation des données</a:t>
              </a:r>
            </a:p>
          </p:txBody>
        </p:sp>
      </p:grpSp>
      <p:grpSp>
        <p:nvGrpSpPr>
          <p:cNvPr id="28" name="Group 27"/>
          <p:cNvGrpSpPr/>
          <p:nvPr>
            <p:custDataLst>
              <p:tags r:id="rId6"/>
            </p:custDataLst>
          </p:nvPr>
        </p:nvGrpSpPr>
        <p:grpSpPr>
          <a:xfrm>
            <a:off x="6703088" y="2094191"/>
            <a:ext cx="1718269" cy="1735800"/>
            <a:chOff x="6256959" y="2227198"/>
            <a:chExt cx="1718269" cy="1735800"/>
          </a:xfrm>
        </p:grpSpPr>
        <p:sp>
          <p:nvSpPr>
            <p:cNvPr id="18" name="Rectangle 17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Exploration des données</a:t>
              </a:r>
            </a:p>
          </p:txBody>
        </p:sp>
      </p:grpSp>
      <p:grpSp>
        <p:nvGrpSpPr>
          <p:cNvPr id="32" name="Group 31"/>
          <p:cNvGrpSpPr/>
          <p:nvPr>
            <p:custDataLst>
              <p:tags r:id="rId7"/>
            </p:custDataLst>
          </p:nvPr>
        </p:nvGrpSpPr>
        <p:grpSpPr>
          <a:xfrm>
            <a:off x="6703088" y="4374159"/>
            <a:ext cx="1718269" cy="1735800"/>
            <a:chOff x="6527893" y="4626129"/>
            <a:chExt cx="1718269" cy="1735800"/>
          </a:xfrm>
        </p:grpSpPr>
        <p:sp>
          <p:nvSpPr>
            <p:cNvPr id="20" name="Rectangle 19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Modélisation et analyse</a:t>
              </a:r>
            </a:p>
          </p:txBody>
        </p:sp>
      </p:grpSp>
      <p:grpSp>
        <p:nvGrpSpPr>
          <p:cNvPr id="29" name="Group 28"/>
          <p:cNvGrpSpPr/>
          <p:nvPr>
            <p:custDataLst>
              <p:tags r:id="rId8"/>
            </p:custDataLst>
          </p:nvPr>
        </p:nvGrpSpPr>
        <p:grpSpPr>
          <a:xfrm>
            <a:off x="9635531" y="2094191"/>
            <a:ext cx="1718269" cy="1735800"/>
            <a:chOff x="8695359" y="2361363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Utilisation et aide à la décision</a:t>
              </a:r>
            </a:p>
          </p:txBody>
        </p:sp>
      </p:grpSp>
      <p:grpSp>
        <p:nvGrpSpPr>
          <p:cNvPr id="33" name="Group 32"/>
          <p:cNvGrpSpPr/>
          <p:nvPr>
            <p:custDataLst>
              <p:tags r:id="rId9"/>
            </p:custDataLst>
          </p:nvPr>
        </p:nvGrpSpPr>
        <p:grpSpPr>
          <a:xfrm>
            <a:off x="9635531" y="4374159"/>
            <a:ext cx="1718269" cy="1735800"/>
            <a:chOff x="9372692" y="4823354"/>
            <a:chExt cx="1718269" cy="1735800"/>
          </a:xfrm>
        </p:grpSpPr>
        <p:sp>
          <p:nvSpPr>
            <p:cNvPr id="24" name="Rectangle 23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70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657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Le « flux de travail » de la science des données</a:t>
            </a:r>
          </a:p>
        </p:txBody>
      </p:sp>
      <p:grpSp>
        <p:nvGrpSpPr>
          <p:cNvPr id="26" name="Group 25"/>
          <p:cNvGrpSpPr/>
          <p:nvPr>
            <p:custDataLst>
              <p:tags r:id="rId2"/>
            </p:custDataLst>
          </p:nvPr>
        </p:nvGrpSpPr>
        <p:grpSpPr>
          <a:xfrm>
            <a:off x="838200" y="2094191"/>
            <a:ext cx="1718269" cy="1735800"/>
            <a:chOff x="753626" y="1690688"/>
            <a:chExt cx="1718269" cy="1735800"/>
          </a:xfrm>
        </p:grpSpPr>
        <p:sp>
          <p:nvSpPr>
            <p:cNvPr id="3" name="Rectangle 2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Objectif/</a:t>
              </a:r>
            </a:p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Justification</a:t>
              </a:r>
            </a:p>
          </p:txBody>
        </p:sp>
      </p:grpSp>
      <p:grpSp>
        <p:nvGrpSpPr>
          <p:cNvPr id="30" name="Group 29"/>
          <p:cNvGrpSpPr/>
          <p:nvPr>
            <p:custDataLst>
              <p:tags r:id="rId3"/>
            </p:custDataLst>
          </p:nvPr>
        </p:nvGrpSpPr>
        <p:grpSpPr>
          <a:xfrm>
            <a:off x="838200" y="4374159"/>
            <a:ext cx="1718269" cy="1735800"/>
            <a:chOff x="906026" y="4097163"/>
            <a:chExt cx="1718269" cy="1735800"/>
          </a:xfrm>
        </p:grpSpPr>
        <p:sp>
          <p:nvSpPr>
            <p:cNvPr id="12" name="Rectangle 11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et gestion des données</a:t>
              </a:r>
            </a:p>
          </p:txBody>
        </p:sp>
      </p:grpSp>
      <p:grpSp>
        <p:nvGrpSpPr>
          <p:cNvPr id="27" name="Group 26"/>
          <p:cNvGrpSpPr/>
          <p:nvPr>
            <p:custDataLst>
              <p:tags r:id="rId4"/>
            </p:custDataLst>
          </p:nvPr>
        </p:nvGrpSpPr>
        <p:grpSpPr>
          <a:xfrm>
            <a:off x="3770644" y="2094191"/>
            <a:ext cx="1718269" cy="1735800"/>
            <a:chOff x="3953654" y="2202263"/>
            <a:chExt cx="1718269" cy="1735800"/>
          </a:xfrm>
        </p:grpSpPr>
        <p:sp>
          <p:nvSpPr>
            <p:cNvPr id="14" name="Rectangle 13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Collecte des données</a:t>
              </a:r>
            </a:p>
          </p:txBody>
        </p:sp>
      </p:grpSp>
      <p:grpSp>
        <p:nvGrpSpPr>
          <p:cNvPr id="31" name="Group 30"/>
          <p:cNvGrpSpPr/>
          <p:nvPr>
            <p:custDataLst>
              <p:tags r:id="rId5"/>
            </p:custDataLst>
          </p:nvPr>
        </p:nvGrpSpPr>
        <p:grpSpPr>
          <a:xfrm>
            <a:off x="3770644" y="4374159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Préparation des données</a:t>
              </a:r>
            </a:p>
          </p:txBody>
        </p:sp>
      </p:grpSp>
      <p:grpSp>
        <p:nvGrpSpPr>
          <p:cNvPr id="28" name="Group 27"/>
          <p:cNvGrpSpPr/>
          <p:nvPr>
            <p:custDataLst>
              <p:tags r:id="rId6"/>
            </p:custDataLst>
          </p:nvPr>
        </p:nvGrpSpPr>
        <p:grpSpPr>
          <a:xfrm>
            <a:off x="6703088" y="2094191"/>
            <a:ext cx="1718269" cy="1735800"/>
            <a:chOff x="6256959" y="2227198"/>
            <a:chExt cx="1718269" cy="1735800"/>
          </a:xfrm>
        </p:grpSpPr>
        <p:sp>
          <p:nvSpPr>
            <p:cNvPr id="18" name="Rectangle 17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Exploration des données</a:t>
              </a:r>
            </a:p>
          </p:txBody>
        </p:sp>
      </p:grpSp>
      <p:grpSp>
        <p:nvGrpSpPr>
          <p:cNvPr id="32" name="Group 31"/>
          <p:cNvGrpSpPr/>
          <p:nvPr>
            <p:custDataLst>
              <p:tags r:id="rId7"/>
            </p:custDataLst>
          </p:nvPr>
        </p:nvGrpSpPr>
        <p:grpSpPr>
          <a:xfrm>
            <a:off x="6703088" y="4374159"/>
            <a:ext cx="1718269" cy="1735800"/>
            <a:chOff x="6527893" y="4626129"/>
            <a:chExt cx="1718269" cy="1735800"/>
          </a:xfrm>
        </p:grpSpPr>
        <p:sp>
          <p:nvSpPr>
            <p:cNvPr id="20" name="Rectangle 19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Modélisation et analyse</a:t>
              </a:r>
            </a:p>
          </p:txBody>
        </p:sp>
      </p:grpSp>
      <p:grpSp>
        <p:nvGrpSpPr>
          <p:cNvPr id="29" name="Group 28"/>
          <p:cNvGrpSpPr/>
          <p:nvPr>
            <p:custDataLst>
              <p:tags r:id="rId8"/>
            </p:custDataLst>
          </p:nvPr>
        </p:nvGrpSpPr>
        <p:grpSpPr>
          <a:xfrm>
            <a:off x="9635531" y="2094191"/>
            <a:ext cx="1718269" cy="1735800"/>
            <a:chOff x="8695359" y="2361363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Utilisation et aide à la décision</a:t>
              </a:r>
            </a:p>
          </p:txBody>
        </p:sp>
      </p:grpSp>
      <p:grpSp>
        <p:nvGrpSpPr>
          <p:cNvPr id="33" name="Group 32"/>
          <p:cNvGrpSpPr/>
          <p:nvPr>
            <p:custDataLst>
              <p:tags r:id="rId9"/>
            </p:custDataLst>
          </p:nvPr>
        </p:nvGrpSpPr>
        <p:grpSpPr>
          <a:xfrm>
            <a:off x="9635531" y="4374159"/>
            <a:ext cx="1718269" cy="1735800"/>
            <a:chOff x="9372692" y="4823354"/>
            <a:chExt cx="1718269" cy="1735800"/>
          </a:xfrm>
        </p:grpSpPr>
        <p:sp>
          <p:nvSpPr>
            <p:cNvPr id="24" name="Rectangle 23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70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  <p:cxnSp>
        <p:nvCxnSpPr>
          <p:cNvPr id="6" name="Straight Arrow Connector 5"/>
          <p:cNvCxnSpPr>
            <a:stCxn id="3" idx="2"/>
            <a:endCxn id="12" idx="0"/>
          </p:cNvCxnSpPr>
          <p:nvPr>
            <p:custDataLst>
              <p:tags r:id="rId10"/>
            </p:custDataLst>
          </p:nvPr>
        </p:nvCxnSpPr>
        <p:spPr>
          <a:xfrm>
            <a:off x="1697335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2"/>
            <a:endCxn id="16" idx="0"/>
          </p:cNvCxnSpPr>
          <p:nvPr>
            <p:custDataLst>
              <p:tags r:id="rId11"/>
            </p:custDataLst>
          </p:nvPr>
        </p:nvCxnSpPr>
        <p:spPr>
          <a:xfrm>
            <a:off x="4629779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3"/>
            <a:endCxn id="14" idx="1"/>
          </p:cNvCxnSpPr>
          <p:nvPr>
            <p:custDataLst>
              <p:tags r:id="rId12"/>
            </p:custDataLst>
          </p:nvPr>
        </p:nvCxnSpPr>
        <p:spPr>
          <a:xfrm>
            <a:off x="2556469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3"/>
            <a:endCxn id="14" idx="1"/>
          </p:cNvCxnSpPr>
          <p:nvPr>
            <p:custDataLst>
              <p:tags r:id="rId13"/>
            </p:custDataLst>
          </p:nvPr>
        </p:nvCxnSpPr>
        <p:spPr>
          <a:xfrm flipV="1">
            <a:off x="2556469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3"/>
            <a:endCxn id="19" idx="1"/>
          </p:cNvCxnSpPr>
          <p:nvPr>
            <p:custDataLst>
              <p:tags r:id="rId14"/>
            </p:custDataLst>
          </p:nvPr>
        </p:nvCxnSpPr>
        <p:spPr>
          <a:xfrm>
            <a:off x="5488913" y="2962091"/>
            <a:ext cx="1214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6" idx="3"/>
            <a:endCxn id="18" idx="1"/>
          </p:cNvCxnSpPr>
          <p:nvPr>
            <p:custDataLst>
              <p:tags r:id="rId15"/>
            </p:custDataLst>
          </p:nvPr>
        </p:nvCxnSpPr>
        <p:spPr>
          <a:xfrm flipV="1">
            <a:off x="5488913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6" idx="3"/>
            <a:endCxn id="20" idx="1"/>
          </p:cNvCxnSpPr>
          <p:nvPr>
            <p:custDataLst>
              <p:tags r:id="rId16"/>
            </p:custDataLst>
          </p:nvPr>
        </p:nvCxnSpPr>
        <p:spPr>
          <a:xfrm>
            <a:off x="5488913" y="5242059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0" idx="0"/>
          </p:cNvCxnSpPr>
          <p:nvPr>
            <p:custDataLst>
              <p:tags r:id="rId17"/>
            </p:custDataLst>
          </p:nvPr>
        </p:nvCxnSpPr>
        <p:spPr>
          <a:xfrm>
            <a:off x="7562222" y="3829991"/>
            <a:ext cx="1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8" idx="3"/>
            <a:endCxn id="22" idx="1"/>
          </p:cNvCxnSpPr>
          <p:nvPr>
            <p:custDataLst>
              <p:tags r:id="rId18"/>
            </p:custDataLst>
          </p:nvPr>
        </p:nvCxnSpPr>
        <p:spPr>
          <a:xfrm>
            <a:off x="8421357" y="2962091"/>
            <a:ext cx="1214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3"/>
            <a:endCxn id="24" idx="1"/>
          </p:cNvCxnSpPr>
          <p:nvPr>
            <p:custDataLst>
              <p:tags r:id="rId19"/>
            </p:custDataLst>
          </p:nvPr>
        </p:nvCxnSpPr>
        <p:spPr>
          <a:xfrm>
            <a:off x="8421357" y="2962091"/>
            <a:ext cx="1214174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3"/>
            <a:endCxn id="24" idx="1"/>
          </p:cNvCxnSpPr>
          <p:nvPr>
            <p:custDataLst>
              <p:tags r:id="rId20"/>
            </p:custDataLst>
          </p:nvPr>
        </p:nvCxnSpPr>
        <p:spPr>
          <a:xfrm>
            <a:off x="8421357" y="5242059"/>
            <a:ext cx="1214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2" idx="2"/>
            <a:endCxn id="24" idx="0"/>
          </p:cNvCxnSpPr>
          <p:nvPr>
            <p:custDataLst>
              <p:tags r:id="rId21"/>
            </p:custDataLst>
          </p:nvPr>
        </p:nvCxnSpPr>
        <p:spPr>
          <a:xfrm>
            <a:off x="10494666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1" idx="1"/>
            <a:endCxn id="15" idx="3"/>
          </p:cNvCxnSpPr>
          <p:nvPr>
            <p:custDataLst>
              <p:tags r:id="rId22"/>
            </p:custDataLst>
          </p:nvPr>
        </p:nvCxnSpPr>
        <p:spPr>
          <a:xfrm flipH="1" flipV="1">
            <a:off x="5488913" y="2962092"/>
            <a:ext cx="1214175" cy="22799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>
            <p:custDataLst>
              <p:tags r:id="rId23"/>
            </p:custDataLst>
          </p:nvPr>
        </p:nvCxnSpPr>
        <p:spPr>
          <a:xfrm flipV="1">
            <a:off x="4752033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>
            <p:custDataLst>
              <p:tags r:id="rId24"/>
            </p:custDataLst>
          </p:nvPr>
        </p:nvCxnSpPr>
        <p:spPr>
          <a:xfrm flipV="1">
            <a:off x="1809542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>
            <p:custDataLst>
              <p:tags r:id="rId25"/>
            </p:custDataLst>
          </p:nvPr>
        </p:nvCxnSpPr>
        <p:spPr>
          <a:xfrm flipH="1">
            <a:off x="2556469" y="2848500"/>
            <a:ext cx="1214174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>
            <p:custDataLst>
              <p:tags r:id="rId26"/>
            </p:custDataLst>
          </p:nvPr>
        </p:nvCxnSpPr>
        <p:spPr>
          <a:xfrm flipH="1">
            <a:off x="2556469" y="3217140"/>
            <a:ext cx="1214174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>
            <p:custDataLst>
              <p:tags r:id="rId27"/>
            </p:custDataLst>
          </p:nvPr>
        </p:nvCxnSpPr>
        <p:spPr>
          <a:xfrm flipH="1">
            <a:off x="5488912" y="5533452"/>
            <a:ext cx="1214174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>
            <p:custDataLst>
              <p:tags r:id="rId28"/>
            </p:custDataLst>
          </p:nvPr>
        </p:nvCxnSpPr>
        <p:spPr>
          <a:xfrm flipH="1">
            <a:off x="5488912" y="2848500"/>
            <a:ext cx="1214174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>
            <p:custDataLst>
              <p:tags r:id="rId29"/>
            </p:custDataLst>
          </p:nvPr>
        </p:nvCxnSpPr>
        <p:spPr>
          <a:xfrm flipH="1">
            <a:off x="5492262" y="3198724"/>
            <a:ext cx="1214174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>
            <p:custDataLst>
              <p:tags r:id="rId30"/>
            </p:custDataLst>
          </p:nvPr>
        </p:nvCxnSpPr>
        <p:spPr>
          <a:xfrm flipV="1">
            <a:off x="7677778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>
            <p:custDataLst>
              <p:tags r:id="rId31"/>
            </p:custDataLst>
          </p:nvPr>
        </p:nvCxnSpPr>
        <p:spPr>
          <a:xfrm rot="10800000">
            <a:off x="2548516" y="2632907"/>
            <a:ext cx="4889360" cy="3698747"/>
          </a:xfrm>
          <a:prstGeom prst="bentConnector3">
            <a:avLst>
              <a:gd name="adj1" fmla="val 8678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>
            <p:custDataLst>
              <p:tags r:id="rId32"/>
            </p:custDataLst>
          </p:nvPr>
        </p:nvCxnSpPr>
        <p:spPr>
          <a:xfrm flipV="1">
            <a:off x="7437876" y="6109959"/>
            <a:ext cx="0" cy="22169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>
            <p:custDataLst>
              <p:tags r:id="rId33"/>
            </p:custDataLst>
          </p:nvPr>
        </p:nvCxnSpPr>
        <p:spPr>
          <a:xfrm flipH="1">
            <a:off x="1697335" y="1927200"/>
            <a:ext cx="879733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22" idx="0"/>
          </p:cNvCxnSpPr>
          <p:nvPr>
            <p:custDataLst>
              <p:tags r:id="rId34"/>
            </p:custDataLst>
          </p:nvPr>
        </p:nvCxnSpPr>
        <p:spPr>
          <a:xfrm flipH="1" flipV="1">
            <a:off x="10494665" y="1927200"/>
            <a:ext cx="1" cy="1669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>
            <p:custDataLst>
              <p:tags r:id="rId35"/>
            </p:custDataLst>
          </p:nvPr>
        </p:nvCxnSpPr>
        <p:spPr>
          <a:xfrm flipH="1">
            <a:off x="8421357" y="2847958"/>
            <a:ext cx="1214174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>
            <p:custDataLst>
              <p:tags r:id="rId36"/>
            </p:custDataLst>
          </p:nvPr>
        </p:nvCxnSpPr>
        <p:spPr>
          <a:xfrm flipH="1">
            <a:off x="8421357" y="3204853"/>
            <a:ext cx="1214174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1" idx="3"/>
            <a:endCxn id="22" idx="1"/>
          </p:cNvCxnSpPr>
          <p:nvPr>
            <p:custDataLst>
              <p:tags r:id="rId37"/>
            </p:custDataLst>
          </p:nvPr>
        </p:nvCxnSpPr>
        <p:spPr>
          <a:xfrm flipV="1">
            <a:off x="8421357" y="2962091"/>
            <a:ext cx="1214174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" idx="0"/>
          </p:cNvCxnSpPr>
          <p:nvPr>
            <p:custDataLst>
              <p:tags r:id="rId38"/>
            </p:custDataLst>
          </p:nvPr>
        </p:nvCxnSpPr>
        <p:spPr>
          <a:xfrm>
            <a:off x="1697335" y="1927200"/>
            <a:ext cx="0" cy="166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2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 dirty="0"/>
              <a:t>La suite des choses après l’analyse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fr-CA" dirty="0"/>
              <a:t>Lorsqu’une analyse ou un modèle est « lâché dans la nature », il peut avoir une vie propre.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fr-CA" dirty="0"/>
              <a:t>Les analystes pourraient éventuellement devoir abandonner le contrôle de la diffusion. Les résultats pourraient être détournés, mal compris ou mis </a:t>
            </a:r>
            <a:r>
              <a:rPr lang="fr-CA"/>
              <a:t>au rancart. </a:t>
            </a:r>
            <a:r>
              <a:rPr lang="fr-CA" dirty="0"/>
              <a:t>Que peut faire l’analyste pour éviter cela?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fr-CA" dirty="0"/>
              <a:t>Enfin, en raison de la </a:t>
            </a:r>
            <a:r>
              <a:rPr lang="fr-CA" b="1" dirty="0">
                <a:latin typeface="Helvetica" pitchFamily="2" charset="0"/>
              </a:rPr>
              <a:t>décomposition analytique</a:t>
            </a:r>
            <a:r>
              <a:rPr lang="fr-CA" dirty="0"/>
              <a:t>, il est important de ne PAS considérer la dernière étape analytique comme une impasse statique, mais plutôt comme une invitation à revenir au début du processus. </a:t>
            </a:r>
          </a:p>
        </p:txBody>
      </p:sp>
    </p:spTree>
    <p:extLst>
      <p:ext uri="{BB962C8B-B14F-4D97-AF65-F5344CB8AC3E}">
        <p14:creationId xmlns:p14="http://schemas.microsoft.com/office/powerpoint/2010/main" val="383197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8C62C62-3F3B-5041-83C3-32EAAE887CF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noFill/>
        </p:spPr>
        <p:txBody>
          <a:bodyPr/>
          <a:lstStyle/>
          <a:p>
            <a:r>
              <a:rPr lang="fr-CA"/>
              <a:t>Écosystème de la science des données</a:t>
            </a:r>
          </a:p>
        </p:txBody>
      </p:sp>
      <p:sp>
        <p:nvSpPr>
          <p:cNvPr id="8" name="Content Placeholder 2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L’analyse des données est un </a:t>
            </a:r>
            <a:r>
              <a:rPr lang="fr-CA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sport d’équipe</a:t>
            </a: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, les membres de l’équipe ayant besoin d’une bonne compréhension des </a:t>
            </a:r>
            <a:r>
              <a:rPr lang="fr-CA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données</a:t>
            </a: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et du </a:t>
            </a:r>
            <a:r>
              <a:rPr lang="fr-CA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contexte</a:t>
            </a: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.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Gestion des données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Préparation des données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Analyse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Communications </a:t>
            </a:r>
          </a:p>
          <a:p>
            <a:pPr algn="just"/>
            <a:endParaRPr lang="en-US" sz="1000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Même de légères améliorations par rapport à l’approche actuelle peuvent trouver une place utile dans une organisation – </a:t>
            </a:r>
            <a:r>
              <a:rPr lang="fr-CA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la science des données ne concerne pas seulement les mégadonnées et les perturbations!</a:t>
            </a:r>
          </a:p>
        </p:txBody>
      </p:sp>
    </p:spTree>
    <p:extLst>
      <p:ext uri="{BB962C8B-B14F-4D97-AF65-F5344CB8AC3E}">
        <p14:creationId xmlns:p14="http://schemas.microsoft.com/office/powerpoint/2010/main" val="49811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Représentation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6237619" cy="4140767"/>
          </a:xfrm>
        </p:spPr>
        <p:txBody>
          <a:bodyPr/>
          <a:lstStyle/>
          <a:p>
            <a:r>
              <a:rPr lang="fr-CA" dirty="0"/>
              <a:t>Une représentation est un objet qui remplace un autre objet.</a:t>
            </a:r>
          </a:p>
          <a:p>
            <a:endParaRPr lang="en-US" sz="500" dirty="0"/>
          </a:p>
          <a:p>
            <a:r>
              <a:rPr lang="fr-CA" dirty="0"/>
              <a:t>Une représentation peut ou non ressembler physiquement à l’objet qu’elle représente.</a:t>
            </a:r>
          </a:p>
          <a:p>
            <a:endParaRPr lang="en-US" sz="500" dirty="0"/>
          </a:p>
          <a:p>
            <a:r>
              <a:rPr lang="fr-CA" dirty="0"/>
              <a:t>Les représentations du monde nous aident à comprendre, à naviguer et à manipuler le monde.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22269-A74C-4D17-A00D-A212A99C988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3271" y="2460171"/>
            <a:ext cx="4800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2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APERÇU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dirty="0"/>
              <a:t>Données, AA et IA dans l’actualité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Données 101 </a:t>
            </a:r>
            <a:r>
              <a:rPr lang="fr-CA"/>
              <a:t>– Notions </a:t>
            </a:r>
            <a:r>
              <a:rPr lang="fr-CA" dirty="0"/>
              <a:t>de données de base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Quelques définitions pratiques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Flux de travail </a:t>
            </a:r>
            <a:r>
              <a:rPr lang="fr-CA"/>
              <a:t>et sources</a:t>
            </a:r>
            <a:r>
              <a:rPr lang="fr-CA" dirty="0"/>
              <a:t> – le processus de travail avec les données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Modèles et pensée systémique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/>
              <a:t>Considérations éthiques et pratiques exemplaires</a:t>
            </a:r>
          </a:p>
        </p:txBody>
      </p:sp>
    </p:spTree>
    <p:extLst>
      <p:ext uri="{BB962C8B-B14F-4D97-AF65-F5344CB8AC3E}">
        <p14:creationId xmlns:p14="http://schemas.microsoft.com/office/powerpoint/2010/main" val="235954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BA87270-B0EA-4F7D-BC40-90FA2F3CFD54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2" y="0"/>
            <a:ext cx="11776256" cy="6858000"/>
          </a:xfrm>
        </p:spPr>
      </p:pic>
    </p:spTree>
    <p:extLst>
      <p:ext uri="{BB962C8B-B14F-4D97-AF65-F5344CB8AC3E}">
        <p14:creationId xmlns:p14="http://schemas.microsoft.com/office/powerpoint/2010/main" val="34306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Penser en termes systémiques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Afin de comprendre comment les divers aspects du monde interagissent les uns avec les autres, nous devons </a:t>
            </a:r>
            <a:r>
              <a:rPr lang="fr-CA" b="1" dirty="0">
                <a:latin typeface="Dagny OT" panose="020B0504020201020104" pitchFamily="34" charset="0"/>
              </a:rPr>
              <a:t>découper des morceaux </a:t>
            </a:r>
            <a:r>
              <a:rPr lang="fr-CA" dirty="0">
                <a:latin typeface="Dagny OT" panose="020B0504020201020104" pitchFamily="34" charset="0"/>
              </a:rPr>
              <a:t>correspondant à ces aspects et définir leurs </a:t>
            </a:r>
            <a:r>
              <a:rPr lang="fr-CA" b="1" dirty="0">
                <a:latin typeface="Dagny OT" panose="020B0504020201020104" pitchFamily="34" charset="0"/>
              </a:rPr>
              <a:t>limites</a:t>
            </a:r>
            <a:r>
              <a:rPr lang="fr-CA" dirty="0">
                <a:latin typeface="Dagny OT" panose="020B0504020201020104" pitchFamily="34" charset="0"/>
              </a:rPr>
              <a:t>. 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Travailler avec d’autres intelligences exige une </a:t>
            </a:r>
            <a:r>
              <a:rPr lang="fr-CA" b="1" dirty="0">
                <a:latin typeface="Dagny OT" panose="020B0504020201020104" pitchFamily="34" charset="0"/>
              </a:rPr>
              <a:t>compréhension commune</a:t>
            </a:r>
            <a:r>
              <a:rPr lang="fr-CA" dirty="0">
                <a:latin typeface="Dagny OT" panose="020B0504020201020104" pitchFamily="34" charset="0"/>
              </a:rPr>
              <a:t> de ce qui est étudié.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Un </a:t>
            </a:r>
            <a:r>
              <a:rPr lang="fr-CA" b="1" dirty="0">
                <a:latin typeface="Dagny OT" panose="020B0504020201020104" pitchFamily="34" charset="0"/>
              </a:rPr>
              <a:t>système</a:t>
            </a:r>
            <a:r>
              <a:rPr lang="fr-CA" dirty="0">
                <a:latin typeface="Dagny OT" panose="020B0504020201020104" pitchFamily="34" charset="0"/>
              </a:rPr>
              <a:t> est composé d’</a:t>
            </a:r>
            <a:r>
              <a:rPr lang="fr-CA" b="1" dirty="0">
                <a:latin typeface="Dagny OT" panose="020B0504020201020104" pitchFamily="34" charset="0"/>
              </a:rPr>
              <a:t>objets</a:t>
            </a:r>
            <a:r>
              <a:rPr lang="fr-CA" dirty="0">
                <a:latin typeface="Dagny OT" panose="020B0504020201020104" pitchFamily="34" charset="0"/>
              </a:rPr>
              <a:t> dont les </a:t>
            </a:r>
            <a:r>
              <a:rPr lang="fr-CA" b="1" dirty="0">
                <a:latin typeface="Dagny OT" panose="020B0504020201020104" pitchFamily="34" charset="0"/>
              </a:rPr>
              <a:t>propriétés</a:t>
            </a:r>
            <a:r>
              <a:rPr lang="fr-CA" dirty="0">
                <a:latin typeface="Dagny OT" panose="020B0504020201020104" pitchFamily="34" charset="0"/>
              </a:rPr>
              <a:t> peuvent changer avec le temps. Au sein du système, nous percevons </a:t>
            </a:r>
            <a:r>
              <a:rPr lang="fr-CA" b="1" dirty="0">
                <a:latin typeface="Dagny OT" panose="020B0504020201020104" pitchFamily="34" charset="0"/>
              </a:rPr>
              <a:t>des actions</a:t>
            </a:r>
            <a:r>
              <a:rPr lang="fr-CA" dirty="0">
                <a:latin typeface="Dagny OT" panose="020B0504020201020104" pitchFamily="34" charset="0"/>
              </a:rPr>
              <a:t> et des</a:t>
            </a:r>
            <a:r>
              <a:rPr lang="fr-CA" b="1" dirty="0">
                <a:latin typeface="Dagny OT" panose="020B0504020201020104" pitchFamily="34" charset="0"/>
              </a:rPr>
              <a:t> propriétés évolutives</a:t>
            </a:r>
            <a:r>
              <a:rPr lang="fr-CA" dirty="0">
                <a:latin typeface="Dagny OT" panose="020B0504020201020104" pitchFamily="34" charset="0"/>
              </a:rPr>
              <a:t> qui nous amènent à penser en termes de </a:t>
            </a:r>
            <a:r>
              <a:rPr lang="fr-CA" b="1" dirty="0">
                <a:latin typeface="Dagny OT" panose="020B0504020201020104" pitchFamily="34" charset="0"/>
              </a:rPr>
              <a:t>processus</a:t>
            </a:r>
            <a:r>
              <a:rPr lang="fr-CA" dirty="0">
                <a:latin typeface="Dagny OT" panose="020B05040202010201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9350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Penser en termes systémiques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Les </a:t>
            </a:r>
            <a:r>
              <a:rPr lang="fr-CA" b="1" dirty="0">
                <a:latin typeface="Dagny OT" panose="020B0504020201020104" pitchFamily="34" charset="0"/>
              </a:rPr>
              <a:t>objets</a:t>
            </a:r>
            <a:r>
              <a:rPr lang="fr-CA" dirty="0">
                <a:latin typeface="Dagny OT" panose="020B0504020201020104" pitchFamily="34" charset="0"/>
              </a:rPr>
              <a:t> eux-mêmes ont diverses propriétés.  Les processus naturels génèrent (ou détruisent) des objets et peuvent modifier leurs propriétés avec le temps. 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Nous </a:t>
            </a:r>
            <a:r>
              <a:rPr lang="fr-CA" b="1" dirty="0">
                <a:latin typeface="Dagny OT" panose="020B0504020201020104" pitchFamily="34" charset="0"/>
              </a:rPr>
              <a:t>observons</a:t>
            </a:r>
            <a:r>
              <a:rPr lang="fr-CA" dirty="0">
                <a:latin typeface="Dagny OT" panose="020B0504020201020104" pitchFamily="34" charset="0"/>
              </a:rPr>
              <a:t>, </a:t>
            </a:r>
            <a:r>
              <a:rPr lang="fr-CA" b="1" dirty="0">
                <a:latin typeface="Dagny OT" panose="020B0504020201020104" pitchFamily="34" charset="0"/>
              </a:rPr>
              <a:t>quantifions</a:t>
            </a:r>
            <a:r>
              <a:rPr lang="fr-CA" dirty="0">
                <a:latin typeface="Dagny OT" panose="020B0504020201020104" pitchFamily="34" charset="0"/>
              </a:rPr>
              <a:t> et </a:t>
            </a:r>
            <a:r>
              <a:rPr lang="fr-CA" b="1" dirty="0">
                <a:latin typeface="Dagny OT" panose="020B0504020201020104" pitchFamily="34" charset="0"/>
              </a:rPr>
              <a:t>enregistrons</a:t>
            </a:r>
            <a:r>
              <a:rPr lang="fr-CA" dirty="0">
                <a:latin typeface="Dagny OT" panose="020B0504020201020104" pitchFamily="34" charset="0"/>
              </a:rPr>
              <a:t> des valeurs particulières de ces propriétés à des moments précis.</a:t>
            </a:r>
          </a:p>
          <a:p>
            <a:pPr marL="0" indent="0" algn="just">
              <a:buNone/>
            </a:pPr>
            <a:r>
              <a:rPr lang="fr-CA" sz="1000" dirty="0">
                <a:latin typeface="Dagny OT" panose="020B0504020201020104" pitchFamily="34" charset="0"/>
              </a:rPr>
              <a:t> </a:t>
            </a: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Cela génère des points de données, saisissant la </a:t>
            </a:r>
            <a:r>
              <a:rPr lang="fr-CA" b="1" dirty="0">
                <a:latin typeface="Dagny OT" panose="020B0504020201020104" pitchFamily="34" charset="0"/>
              </a:rPr>
              <a:t>réalité sous-jacente</a:t>
            </a:r>
            <a:r>
              <a:rPr lang="fr-CA" dirty="0">
                <a:latin typeface="Dagny OT" panose="020B0504020201020104" pitchFamily="34" charset="0"/>
              </a:rPr>
              <a:t> avec un certain degré d’</a:t>
            </a:r>
            <a:r>
              <a:rPr lang="fr-CA" b="1" dirty="0">
                <a:latin typeface="Dagny OT" panose="020B0504020201020104" pitchFamily="34" charset="0"/>
              </a:rPr>
              <a:t>exactitude</a:t>
            </a:r>
            <a:r>
              <a:rPr lang="fr-CA" dirty="0">
                <a:latin typeface="Dagny OT" panose="020B0504020201020104" pitchFamily="34" charset="0"/>
              </a:rPr>
              <a:t> et d’</a:t>
            </a:r>
            <a:r>
              <a:rPr lang="fr-CA" b="1" dirty="0">
                <a:latin typeface="Dagny OT" panose="020B0504020201020104" pitchFamily="34" charset="0"/>
              </a:rPr>
              <a:t>erreur</a:t>
            </a:r>
            <a:r>
              <a:rPr lang="fr-CA" dirty="0">
                <a:latin typeface="Dagny OT" panose="020B0504020201020104" pitchFamily="34" charset="0"/>
              </a:rPr>
              <a:t> (biaisée ou non).</a:t>
            </a:r>
          </a:p>
        </p:txBody>
      </p:sp>
    </p:spTree>
    <p:extLst>
      <p:ext uri="{BB962C8B-B14F-4D97-AF65-F5344CB8AC3E}">
        <p14:creationId xmlns:p14="http://schemas.microsoft.com/office/powerpoint/2010/main" val="340687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Déterminer les lacunes dans les connaissances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Une </a:t>
            </a:r>
            <a:r>
              <a:rPr lang="fr-CA" b="1" dirty="0">
                <a:latin typeface="Dagny OT" panose="020B0504020201020104" pitchFamily="34" charset="0"/>
              </a:rPr>
              <a:t>lacune dans les connaissances</a:t>
            </a:r>
            <a:r>
              <a:rPr lang="fr-CA" dirty="0">
                <a:latin typeface="Dagny OT" panose="020B0504020201020104" pitchFamily="34" charset="0"/>
              </a:rPr>
              <a:t> est déterminée lorsque nous nous rendons compte que ce que nous pensions savoir sur un système s’avère incomplet (ou faux). </a:t>
            </a:r>
          </a:p>
          <a:p>
            <a:pPr algn="just"/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Cela peut se répéter à n’importe quel moment du processus :</a:t>
            </a:r>
          </a:p>
          <a:p>
            <a:pPr lvl="1" algn="just"/>
            <a:r>
              <a:rPr lang="fr-CA" dirty="0">
                <a:latin typeface="Dagny OT" panose="020B0504020201020104" pitchFamily="34" charset="0"/>
              </a:rPr>
              <a:t>Nettoyage des données</a:t>
            </a:r>
          </a:p>
          <a:p>
            <a:pPr lvl="1" algn="just"/>
            <a:r>
              <a:rPr lang="fr-CA" dirty="0">
                <a:latin typeface="Dagny OT" panose="020B0504020201020104" pitchFamily="34" charset="0"/>
              </a:rPr>
              <a:t>Consolidation des données</a:t>
            </a:r>
          </a:p>
          <a:p>
            <a:pPr lvl="1" algn="just"/>
            <a:r>
              <a:rPr lang="fr-CA" dirty="0">
                <a:latin typeface="Dagny OT" panose="020B0504020201020104" pitchFamily="34" charset="0"/>
              </a:rPr>
              <a:t>Analyse des données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La solution doit être flexible. Face à une telle lacune, </a:t>
            </a:r>
            <a:r>
              <a:rPr lang="fr-CA" b="1" dirty="0">
                <a:latin typeface="Dagny OT" panose="020B0504020201020104" pitchFamily="34" charset="0"/>
              </a:rPr>
              <a:t>revenez en arrière</a:t>
            </a:r>
            <a:r>
              <a:rPr lang="fr-CA" dirty="0">
                <a:latin typeface="Dagny OT" panose="020B0504020201020104" pitchFamily="34" charset="0"/>
              </a:rPr>
              <a:t>,</a:t>
            </a:r>
            <a:r>
              <a:rPr lang="fr-CA" b="1" dirty="0">
                <a:latin typeface="Dagny OT" panose="020B0504020201020104" pitchFamily="34" charset="0"/>
              </a:rPr>
              <a:t> posez des questions</a:t>
            </a:r>
            <a:r>
              <a:rPr lang="fr-CA" dirty="0">
                <a:latin typeface="Dagny OT" panose="020B0504020201020104" pitchFamily="34" charset="0"/>
              </a:rPr>
              <a:t> et </a:t>
            </a:r>
            <a:r>
              <a:rPr lang="fr-CA" b="1" dirty="0">
                <a:latin typeface="Dagny OT" panose="020B0504020201020104" pitchFamily="34" charset="0"/>
              </a:rPr>
              <a:t>modifiez la représentation du système</a:t>
            </a:r>
            <a:r>
              <a:rPr lang="fr-CA" dirty="0">
                <a:latin typeface="Dagny OT" panose="020B05040202010201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4042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Modèles conceptuels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CA" b="1" dirty="0">
                <a:latin typeface="Dagny OT" panose="020B0504020201020104" pitchFamily="34" charset="0"/>
              </a:rPr>
              <a:t>Exercice :</a:t>
            </a:r>
          </a:p>
          <a:p>
            <a:pPr lvl="1"/>
            <a:r>
              <a:rPr lang="fr-CA" dirty="0">
                <a:latin typeface="Dagny OT" panose="020B0504020201020104" pitchFamily="34" charset="0"/>
              </a:rPr>
              <a:t>Imaginez qu’une connaissance vient d’entrer pour la première fois dans votre espace de vie. </a:t>
            </a:r>
          </a:p>
          <a:p>
            <a:pPr lvl="1"/>
            <a:r>
              <a:rPr lang="fr-CA" dirty="0">
                <a:latin typeface="Dagny OT" panose="020B0504020201020104" pitchFamily="34" charset="0"/>
              </a:rPr>
              <a:t>Vous êtes au téléphone avec elle, mais vous n’êtes pas à la maison en ce moment. </a:t>
            </a:r>
          </a:p>
          <a:p>
            <a:pPr lvl="1"/>
            <a:r>
              <a:rPr lang="fr-CA" dirty="0">
                <a:latin typeface="Dagny OT" panose="020B0504020201020104" pitchFamily="34" charset="0"/>
              </a:rPr>
              <a:t>Expliquez-lui comment préparer une tasse de sucre.  </a:t>
            </a:r>
          </a:p>
          <a:p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fr-CA" dirty="0">
                <a:latin typeface="Dagny OT" panose="020B0504020201020104" pitchFamily="34" charset="0"/>
              </a:rPr>
              <a:t>Les </a:t>
            </a:r>
            <a:r>
              <a:rPr lang="fr-CA" b="1" dirty="0">
                <a:latin typeface="Dagny OT" panose="020B0504020201020104" pitchFamily="34" charset="0"/>
              </a:rPr>
              <a:t>modèles conceptuels</a:t>
            </a:r>
            <a:r>
              <a:rPr lang="fr-CA" dirty="0">
                <a:latin typeface="Dagny OT" panose="020B0504020201020104" pitchFamily="34" charset="0"/>
              </a:rPr>
              <a:t> sont construits à l’aide d’outils d’analyse méthodique.</a:t>
            </a:r>
          </a:p>
          <a:p>
            <a:pPr lvl="1"/>
            <a:r>
              <a:rPr lang="fr-CA" dirty="0">
                <a:latin typeface="Dagny OT" panose="020B0504020201020104" pitchFamily="34" charset="0"/>
              </a:rPr>
              <a:t>Schémas</a:t>
            </a:r>
          </a:p>
          <a:p>
            <a:pPr lvl="1"/>
            <a:r>
              <a:rPr lang="fr-CA" dirty="0">
                <a:latin typeface="Dagny OT" panose="020B0504020201020104" pitchFamily="34" charset="0"/>
              </a:rPr>
              <a:t>Entrevues structurées</a:t>
            </a:r>
          </a:p>
          <a:p>
            <a:pPr lvl="1"/>
            <a:r>
              <a:rPr lang="fr-CA" dirty="0">
                <a:latin typeface="Dagny OT" panose="020B0504020201020104" pitchFamily="34" charset="0"/>
              </a:rPr>
              <a:t>Descriptions structurées</a:t>
            </a:r>
          </a:p>
          <a:p>
            <a:pPr lvl="1"/>
            <a:r>
              <a:rPr lang="fr-CA" dirty="0">
                <a:latin typeface="Dagny OT" panose="020B0504020201020104" pitchFamily="34" charset="0"/>
              </a:rPr>
              <a:t>Autres</a:t>
            </a:r>
          </a:p>
        </p:txBody>
      </p:sp>
    </p:spTree>
    <p:extLst>
      <p:ext uri="{BB962C8B-B14F-4D97-AF65-F5344CB8AC3E}">
        <p14:creationId xmlns:p14="http://schemas.microsoft.com/office/powerpoint/2010/main" val="134454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Relation entre les données et le système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Les données recueillies et analysées seront-elles utiles pour comprendre le système? </a:t>
            </a:r>
          </a:p>
          <a:p>
            <a:pPr algn="just"/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On ne peut répondre à cette question que si nous comprenons :</a:t>
            </a:r>
          </a:p>
          <a:p>
            <a:pPr lvl="1" algn="just"/>
            <a:r>
              <a:rPr lang="fr-CA" dirty="0">
                <a:latin typeface="Dagny OT" panose="020B0504020201020104" pitchFamily="34" charset="0"/>
              </a:rPr>
              <a:t>La façon dont les données sont </a:t>
            </a:r>
            <a:r>
              <a:rPr lang="fr-CA" b="1" dirty="0">
                <a:latin typeface="Dagny OT" panose="020B0504020201020104" pitchFamily="34" charset="0"/>
              </a:rPr>
              <a:t>recueillies</a:t>
            </a:r>
          </a:p>
          <a:p>
            <a:pPr lvl="1" algn="just"/>
            <a:r>
              <a:rPr lang="fr-CA" dirty="0">
                <a:latin typeface="Dagny OT" panose="020B0504020201020104" pitchFamily="34" charset="0"/>
              </a:rPr>
              <a:t>La </a:t>
            </a:r>
            <a:r>
              <a:rPr lang="fr-CA" b="1" dirty="0">
                <a:latin typeface="Dagny OT" panose="020B0504020201020104" pitchFamily="34" charset="0"/>
              </a:rPr>
              <a:t>nature approximative</a:t>
            </a:r>
            <a:r>
              <a:rPr lang="fr-CA" dirty="0">
                <a:latin typeface="Dagny OT" panose="020B0504020201020104" pitchFamily="34" charset="0"/>
              </a:rPr>
              <a:t> des données et du système</a:t>
            </a:r>
          </a:p>
          <a:p>
            <a:pPr lvl="1" algn="just"/>
            <a:r>
              <a:rPr lang="fr-CA" dirty="0">
                <a:latin typeface="Dagny OT" panose="020B0504020201020104" pitchFamily="34" charset="0"/>
              </a:rPr>
              <a:t>Ce que les données </a:t>
            </a:r>
            <a:r>
              <a:rPr lang="fr-CA" b="1" dirty="0">
                <a:latin typeface="Dagny OT" panose="020B0504020201020104" pitchFamily="34" charset="0"/>
              </a:rPr>
              <a:t>représentent</a:t>
            </a:r>
            <a:r>
              <a:rPr lang="fr-CA" dirty="0">
                <a:latin typeface="Dagny OT" panose="020B0504020201020104" pitchFamily="34" charset="0"/>
              </a:rPr>
              <a:t> (observations et caractéristiques)</a:t>
            </a:r>
          </a:p>
          <a:p>
            <a:pPr algn="just"/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0"/>
              </a:rPr>
              <a:t>La combinaison du système et des données </a:t>
            </a:r>
            <a:r>
              <a:rPr lang="fr-CA" b="1" dirty="0">
                <a:latin typeface="Dagny OT" panose="020B0504020201020104" pitchFamily="34" charset="0"/>
              </a:rPr>
              <a:t>est-elle suffisante</a:t>
            </a:r>
            <a:r>
              <a:rPr lang="fr-CA" dirty="0">
                <a:latin typeface="Dagny OT" panose="020B0504020201020104" pitchFamily="34" charset="0"/>
              </a:rPr>
              <a:t> pour comprendre les aspects du </a:t>
            </a:r>
            <a:r>
              <a:rPr lang="fr-CA" dirty="0"/>
              <a:t>monde à l’étude?</a:t>
            </a:r>
          </a:p>
        </p:txBody>
      </p:sp>
    </p:spTree>
    <p:extLst>
      <p:ext uri="{BB962C8B-B14F-4D97-AF65-F5344CB8AC3E}">
        <p14:creationId xmlns:p14="http://schemas.microsoft.com/office/powerpoint/2010/main" val="94135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Le besoin d’éthique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fr-CA" dirty="0">
                <a:latin typeface="Dagny OT" panose="020B0504020201020104" pitchFamily="34" charset="77"/>
              </a:rPr>
              <a:t>Autrefois </a:t>
            </a:r>
            <a:r>
              <a:rPr lang="fr-CA">
                <a:latin typeface="Dagny OT" panose="020B0504020201020104" pitchFamily="34" charset="77"/>
              </a:rPr>
              <a:t>: mentalité </a:t>
            </a:r>
            <a:r>
              <a:rPr lang="fr-CA" dirty="0">
                <a:latin typeface="Dagny OT" panose="020B0504020201020104" pitchFamily="34" charset="77"/>
              </a:rPr>
              <a:t>« </a:t>
            </a:r>
            <a:r>
              <a:rPr lang="fr-CA" b="1" dirty="0">
                <a:latin typeface="Dagny OT" panose="020B0504020201020104" pitchFamily="34" charset="77"/>
              </a:rPr>
              <a:t>Far West</a:t>
            </a:r>
            <a:r>
              <a:rPr lang="fr-CA" dirty="0">
                <a:latin typeface="Dagny OT" panose="020B0504020201020104" pitchFamily="34" charset="77"/>
              </a:rPr>
              <a:t> » dans la collecte (et l’utilisation) des données. Tout ce qui n’était pas technologiquement interdit était autorisé.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fr-CA" dirty="0">
                <a:latin typeface="Dagny OT" panose="020B0504020201020104" pitchFamily="34" charset="77"/>
              </a:rPr>
              <a:t>Aujourd’hui </a:t>
            </a:r>
            <a:r>
              <a:rPr lang="fr-CA">
                <a:latin typeface="Dagny OT" panose="020B0504020201020104" pitchFamily="34" charset="77"/>
              </a:rPr>
              <a:t>: des </a:t>
            </a:r>
            <a:r>
              <a:rPr lang="fr-CA" dirty="0">
                <a:latin typeface="Dagny OT" panose="020B0504020201020104" pitchFamily="34" charset="77"/>
              </a:rPr>
              <a:t>codes de conduite professionnels sont en cours d’élaboration pour les scientifiques des données (définir des façons responsables de pratiquer la science des données).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fr-CA" dirty="0">
                <a:latin typeface="Dagny OT" panose="020B0504020201020104" pitchFamily="34" charset="77"/>
              </a:rPr>
              <a:t>Responsabilité </a:t>
            </a:r>
            <a:r>
              <a:rPr lang="fr-CA" b="1" dirty="0">
                <a:latin typeface="Dagny OT" panose="020B0504020201020104" pitchFamily="34" charset="77"/>
              </a:rPr>
              <a:t>supplémentaire</a:t>
            </a:r>
            <a:r>
              <a:rPr lang="fr-CA" dirty="0">
                <a:latin typeface="Dagny OT" panose="020B0504020201020104" pitchFamily="34" charset="77"/>
              </a:rPr>
              <a:t> pour les scientifiques des données; mais aussi </a:t>
            </a:r>
            <a:r>
              <a:rPr lang="fr-CA" b="1" dirty="0">
                <a:latin typeface="Dagny OT" panose="020B0504020201020104" pitchFamily="34" charset="77"/>
              </a:rPr>
              <a:t>protection</a:t>
            </a:r>
            <a:r>
              <a:rPr lang="fr-CA" dirty="0">
                <a:latin typeface="Dagny OT" panose="020B0504020201020104" pitchFamily="34" charset="77"/>
              </a:rPr>
              <a:t> contre </a:t>
            </a:r>
            <a:r>
              <a:rPr lang="fr-CA">
                <a:latin typeface="Dagny OT" panose="020B0504020201020104" pitchFamily="34" charset="77"/>
              </a:rPr>
              <a:t>l’embauche en vue d’effectuer </a:t>
            </a:r>
            <a:r>
              <a:rPr lang="fr-CA" dirty="0">
                <a:latin typeface="Dagny OT" panose="020B0504020201020104" pitchFamily="34" charset="77"/>
              </a:rPr>
              <a:t>des analyses douteuses.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fr-CA" dirty="0">
                <a:latin typeface="Dagny OT" panose="020B0504020201020104" pitchFamily="34" charset="77"/>
              </a:rPr>
              <a:t>Votre organisation dispose-t-elle d’un code de déontologie pour ses scientifiques des données? Pour ses employés?</a:t>
            </a:r>
          </a:p>
        </p:txBody>
      </p:sp>
    </p:spTree>
    <p:extLst>
      <p:ext uri="{BB962C8B-B14F-4D97-AF65-F5344CB8AC3E}">
        <p14:creationId xmlns:p14="http://schemas.microsoft.com/office/powerpoint/2010/main" val="296998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Qu’est-ce que l’éthique?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fr-CA" dirty="0">
                <a:latin typeface="Dagny OT" panose="020B0504020201020104" pitchFamily="34" charset="77"/>
              </a:rPr>
              <a:t>En termes généraux, l’éthique fait référence à l’</a:t>
            </a:r>
            <a:r>
              <a:rPr lang="fr-CA" b="1" dirty="0">
                <a:latin typeface="Dagny OT" panose="020B0504020201020104" pitchFamily="34" charset="77"/>
              </a:rPr>
              <a:t>étude</a:t>
            </a:r>
            <a:r>
              <a:rPr lang="fr-CA" dirty="0">
                <a:latin typeface="Dagny OT" panose="020B0504020201020104" pitchFamily="34" charset="77"/>
              </a:rPr>
              <a:t> et à la </a:t>
            </a:r>
            <a:r>
              <a:rPr lang="fr-CA" b="1" dirty="0">
                <a:latin typeface="Dagny OT" panose="020B0504020201020104" pitchFamily="34" charset="77"/>
              </a:rPr>
              <a:t>définition</a:t>
            </a:r>
            <a:r>
              <a:rPr lang="fr-CA" dirty="0">
                <a:latin typeface="Dagny OT" panose="020B0504020201020104" pitchFamily="34" charset="77"/>
              </a:rPr>
              <a:t> des </a:t>
            </a:r>
            <a:r>
              <a:rPr lang="fr-CA" b="1" dirty="0">
                <a:latin typeface="Dagny OT" panose="020B0504020201020104" pitchFamily="34" charset="77"/>
              </a:rPr>
              <a:t>bonnes et des mauvaises conduites :</a:t>
            </a:r>
            <a:r>
              <a:rPr lang="fr-CA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10000"/>
              </a:lnSpc>
              <a:buSzPct val="125000"/>
              <a:buFont typeface="Wingdings" pitchFamily="2" charset="2"/>
              <a:buChar char="§"/>
            </a:pPr>
            <a:r>
              <a:rPr lang="fr-CA" dirty="0">
                <a:latin typeface="Dagny OT" panose="020B0504020201020104" pitchFamily="34" charset="77"/>
              </a:rPr>
              <a:t>« </a:t>
            </a:r>
            <a:r>
              <a:rPr lang="fr-CA">
                <a:latin typeface="Dagny OT" panose="020B0504020201020104" pitchFamily="34" charset="77"/>
              </a:rPr>
              <a:t>ce n’est pas </a:t>
            </a:r>
            <a:r>
              <a:rPr lang="fr-CA" dirty="0">
                <a:latin typeface="Dagny OT" panose="020B0504020201020104" pitchFamily="34" charset="77"/>
              </a:rPr>
              <a:t>[...] des conventions sociales, des croyances religieuses ou des lois ». </a:t>
            </a:r>
            <a:r>
              <a:rPr lang="fr-CA" sz="1500" dirty="0">
                <a:latin typeface="Dagny OT" panose="020B0504020201020104" pitchFamily="34" charset="77"/>
              </a:rPr>
              <a:t>(R.W. Paul, L. Elder) [Traduction]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fr-CA" dirty="0">
                <a:latin typeface="Dagny OT" panose="020B0504020201020104" pitchFamily="34" charset="77"/>
              </a:rPr>
              <a:t>Théories éthiques </a:t>
            </a:r>
            <a:r>
              <a:rPr lang="fr-CA" i="1" dirty="0">
                <a:latin typeface="Dagny OT" panose="020B0504020201020104" pitchFamily="34" charset="77"/>
              </a:rPr>
              <a:t>occidentales</a:t>
            </a:r>
            <a:r>
              <a:rPr lang="fr-CA" dirty="0">
                <a:latin typeface="Dagny OT" panose="020B0504020201020104" pitchFamily="34" charset="77"/>
              </a:rPr>
              <a:t> influentes :</a:t>
            </a:r>
          </a:p>
          <a:p>
            <a:pPr lvl="1">
              <a:lnSpc>
                <a:spcPct val="110000"/>
              </a:lnSpc>
            </a:pPr>
            <a:r>
              <a:rPr lang="fr-CA" dirty="0">
                <a:latin typeface="Dagny OT" panose="020B0504020201020104" pitchFamily="34" charset="77"/>
              </a:rPr>
              <a:t>La </a:t>
            </a:r>
            <a:r>
              <a:rPr lang="fr-CA" b="1" dirty="0">
                <a:latin typeface="Dagny OT" panose="020B0504020201020104" pitchFamily="34" charset="77"/>
              </a:rPr>
              <a:t>règle d’or</a:t>
            </a:r>
            <a:r>
              <a:rPr lang="fr-CA" dirty="0">
                <a:latin typeface="Dagny OT" panose="020B0504020201020104" pitchFamily="34" charset="77"/>
              </a:rPr>
              <a:t> de Kant (traite les autres comme...), le </a:t>
            </a:r>
            <a:r>
              <a:rPr lang="fr-CA" b="1" dirty="0">
                <a:latin typeface="Dagny OT" panose="020B0504020201020104" pitchFamily="34" charset="77"/>
              </a:rPr>
              <a:t>conséquentialisme</a:t>
            </a:r>
            <a:r>
              <a:rPr lang="fr-CA" dirty="0">
                <a:latin typeface="Dagny OT" panose="020B0504020201020104" pitchFamily="34" charset="77"/>
              </a:rPr>
              <a:t> (la fin justifie les moyens), l’</a:t>
            </a:r>
            <a:r>
              <a:rPr lang="fr-CA" b="1" dirty="0">
                <a:latin typeface="Dagny OT" panose="020B0504020201020104" pitchFamily="34" charset="77"/>
              </a:rPr>
              <a:t>utilitarisme</a:t>
            </a:r>
            <a:r>
              <a:rPr lang="fr-CA" dirty="0">
                <a:latin typeface="Dagny OT" panose="020B0504020201020104" pitchFamily="34" charset="77"/>
              </a:rPr>
              <a:t> (agir pour maximiser l’effet positif), etc.</a:t>
            </a:r>
          </a:p>
          <a:p>
            <a:pPr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fr-CA" dirty="0">
                <a:latin typeface="Dagny OT" panose="020B0504020201020104" pitchFamily="34" charset="77"/>
              </a:rPr>
              <a:t>Théories éthiques </a:t>
            </a:r>
            <a:r>
              <a:rPr lang="fr-CA" i="1" dirty="0">
                <a:latin typeface="Dagny OT" panose="020B0504020201020104" pitchFamily="34" charset="77"/>
              </a:rPr>
              <a:t>orientales</a:t>
            </a:r>
            <a:r>
              <a:rPr lang="fr-CA" dirty="0">
                <a:latin typeface="Dagny OT" panose="020B0504020201020104" pitchFamily="34" charset="77"/>
              </a:rPr>
              <a:t> influentes :</a:t>
            </a:r>
          </a:p>
          <a:p>
            <a:pPr lvl="1">
              <a:lnSpc>
                <a:spcPct val="110000"/>
              </a:lnSpc>
            </a:pPr>
            <a:r>
              <a:rPr lang="fr-CA" b="1" dirty="0">
                <a:latin typeface="Dagny OT" panose="020B0504020201020104" pitchFamily="34" charset="77"/>
              </a:rPr>
              <a:t>Confucianisme</a:t>
            </a:r>
            <a:r>
              <a:rPr lang="fr-CA" dirty="0">
                <a:latin typeface="Dagny OT" panose="020B0504020201020104" pitchFamily="34" charset="77"/>
              </a:rPr>
              <a:t>,</a:t>
            </a:r>
            <a:r>
              <a:rPr lang="fr-CA" b="1" dirty="0">
                <a:latin typeface="Dagny OT" panose="020B0504020201020104" pitchFamily="34" charset="77"/>
              </a:rPr>
              <a:t> taoïsme</a:t>
            </a:r>
            <a:r>
              <a:rPr lang="fr-CA" dirty="0">
                <a:latin typeface="Dagny OT" panose="020B0504020201020104" pitchFamily="34" charset="77"/>
              </a:rPr>
              <a:t>, </a:t>
            </a:r>
            <a:r>
              <a:rPr lang="fr-CA" b="1" dirty="0">
                <a:latin typeface="Dagny OT" panose="020B0504020201020104" pitchFamily="34" charset="77"/>
              </a:rPr>
              <a:t>bouddhisme</a:t>
            </a:r>
            <a:r>
              <a:rPr lang="fr-CA" dirty="0">
                <a:latin typeface="Dagny OT" panose="020B0504020201020104" pitchFamily="34" charset="77"/>
              </a:rPr>
              <a:t> (?), etc.</a:t>
            </a:r>
          </a:p>
        </p:txBody>
      </p:sp>
    </p:spTree>
    <p:extLst>
      <p:ext uri="{BB962C8B-B14F-4D97-AF65-F5344CB8AC3E}">
        <p14:creationId xmlns:p14="http://schemas.microsoft.com/office/powerpoint/2010/main" val="4081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QU’EST-CE QUE L’ÉTHIQUE?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81192" y="2180496"/>
            <a:ext cx="11257370" cy="414076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77"/>
              </a:rPr>
              <a:t>Principes de </a:t>
            </a:r>
            <a:r>
              <a:rPr lang="fr-CA" b="1" dirty="0">
                <a:latin typeface="Dagny OT" panose="020B0504020201020104" pitchFamily="34" charset="77"/>
              </a:rPr>
              <a:t>PCAP</a:t>
            </a:r>
            <a:r>
              <a:rPr lang="fr-CA" dirty="0">
                <a:latin typeface="Dagny OT" panose="020B0504020201020104" pitchFamily="34" charset="77"/>
              </a:rPr>
              <a:t>® des Premières Nations :</a:t>
            </a:r>
          </a:p>
          <a:p>
            <a:pPr lvl="1" algn="l"/>
            <a:r>
              <a:rPr lang="fr-CA" b="1" dirty="0">
                <a:latin typeface="Dagny OT" panose="020B0504020201020104" pitchFamily="34" charset="77"/>
              </a:rPr>
              <a:t>Propriété</a:t>
            </a:r>
            <a:br>
              <a:rPr lang="fr-CA" b="1" dirty="0">
                <a:latin typeface="Dagny OT" panose="020B0504020201020104" pitchFamily="34" charset="77"/>
              </a:rPr>
            </a:br>
            <a:r>
              <a:rPr lang="fr-CA" dirty="0">
                <a:latin typeface="Dagny OT" panose="020B0504020201020104" pitchFamily="34" charset="77"/>
              </a:rPr>
              <a:t>Les communautés des Premières Nations sont propriétaires de leur savoir culturel</a:t>
            </a:r>
            <a:r>
              <a:rPr lang="fr-CA">
                <a:latin typeface="Dagny OT" panose="020B0504020201020104" pitchFamily="34" charset="77"/>
              </a:rPr>
              <a:t>, de leurs </a:t>
            </a:r>
            <a:r>
              <a:rPr lang="fr-CA" dirty="0">
                <a:latin typeface="Dagny OT" panose="020B0504020201020104" pitchFamily="34" charset="77"/>
              </a:rPr>
              <a:t>données et des renseignements les concernant.</a:t>
            </a:r>
          </a:p>
          <a:p>
            <a:pPr lvl="1" algn="l"/>
            <a:r>
              <a:rPr lang="fr-CA" b="1" dirty="0">
                <a:latin typeface="Dagny OT" panose="020B0504020201020104" pitchFamily="34" charset="77"/>
              </a:rPr>
              <a:t>Contrôle</a:t>
            </a:r>
            <a:br>
              <a:rPr lang="fr-CA" b="1" dirty="0">
                <a:latin typeface="Dagny OT" panose="020B0504020201020104" pitchFamily="34" charset="77"/>
              </a:rPr>
            </a:br>
            <a:r>
              <a:rPr lang="fr-CA" dirty="0">
                <a:latin typeface="Dagny OT" panose="020B0504020201020104" pitchFamily="34" charset="77"/>
              </a:rPr>
              <a:t>Les communautés des Premières Nations ont le droit de contrôler l’intégralité de la recherche et de la gestion de l’information les concernant.</a:t>
            </a:r>
          </a:p>
          <a:p>
            <a:pPr lvl="1" algn="l"/>
            <a:r>
              <a:rPr lang="fr-CA" b="1" dirty="0">
                <a:latin typeface="Dagny OT" panose="020B0504020201020104" pitchFamily="34" charset="77"/>
              </a:rPr>
              <a:t>Accès</a:t>
            </a:r>
            <a:br>
              <a:rPr lang="fr-CA" b="1" dirty="0">
                <a:latin typeface="Dagny OT" panose="020B0504020201020104" pitchFamily="34" charset="77"/>
              </a:rPr>
            </a:br>
            <a:r>
              <a:rPr lang="fr-CA" dirty="0">
                <a:latin typeface="Dagny OT" panose="020B0504020201020104" pitchFamily="34" charset="77"/>
              </a:rPr>
              <a:t>Les communautés des Premières Nations doivent avoir accès aux renseignements et aux données les concernant, peu importe où ils se trouvent.</a:t>
            </a:r>
          </a:p>
          <a:p>
            <a:pPr lvl="1" algn="l"/>
            <a:r>
              <a:rPr lang="fr-CA" b="1" dirty="0">
                <a:latin typeface="Dagny OT" panose="020B0504020201020104" pitchFamily="34" charset="77"/>
              </a:rPr>
              <a:t>Possession</a:t>
            </a:r>
            <a:br>
              <a:rPr lang="fr-CA" dirty="0">
                <a:latin typeface="Dagny OT" panose="020B0504020201020104" pitchFamily="34" charset="77"/>
              </a:rPr>
            </a:br>
            <a:r>
              <a:rPr lang="fr-CA" dirty="0">
                <a:latin typeface="Dagny OT" panose="020B0504020201020104" pitchFamily="34" charset="77"/>
              </a:rPr>
              <a:t>Les communautés des Premières Nations doivent avoir le contrôle matériel des données pertinentes. </a:t>
            </a:r>
          </a:p>
        </p:txBody>
      </p:sp>
      <p:sp>
        <p:nvSpPr>
          <p:cNvPr id="4" name="Rectangle 3"/>
          <p:cNvSpPr/>
          <p:nvPr>
            <p:custDataLst>
              <p:tags r:id="rId3"/>
            </p:custDataLst>
          </p:nvPr>
        </p:nvSpPr>
        <p:spPr>
          <a:xfrm>
            <a:off x="4979505" y="0"/>
            <a:ext cx="72124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A" sz="1000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[PCAP® est une marque déposée du </a:t>
            </a:r>
            <a:r>
              <a:rPr lang="fr-CA" sz="1000" i="1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Centre sur la gouvernance de l’information des Premières Nations</a:t>
            </a:r>
            <a:r>
              <a:rPr lang="fr-CA" sz="1000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(CGIPN), </a:t>
            </a:r>
            <a:r>
              <a:rPr lang="fr-CA" sz="1000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  <a:hlinkClick r:id="rId6"/>
              </a:rPr>
              <a:t>fnigc.ca/PCAP]</a:t>
            </a:r>
            <a:r>
              <a:rPr lang="fr-CA" sz="1000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136738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 dirty="0"/>
              <a:t>L’éthique dans le contexte des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77"/>
              </a:rPr>
              <a:t>Questions relatives à l’éthique des données :</a:t>
            </a:r>
          </a:p>
          <a:p>
            <a:pPr lvl="1" algn="just"/>
            <a:r>
              <a:rPr lang="fr-CA" b="1" dirty="0">
                <a:latin typeface="Dagny OT" panose="020B0504020201020104" pitchFamily="34" charset="77"/>
              </a:rPr>
              <a:t>Qui</a:t>
            </a:r>
            <a:r>
              <a:rPr lang="fr-CA" dirty="0">
                <a:latin typeface="Dagny OT" panose="020B0504020201020104" pitchFamily="34" charset="77"/>
              </a:rPr>
              <a:t>, le cas échéant, possède les données?</a:t>
            </a:r>
          </a:p>
          <a:p>
            <a:pPr lvl="1" algn="just"/>
            <a:r>
              <a:rPr lang="fr-CA" dirty="0">
                <a:latin typeface="Dagny OT" panose="020B0504020201020104" pitchFamily="34" charset="77"/>
              </a:rPr>
              <a:t>Y a-t-il des </a:t>
            </a:r>
            <a:r>
              <a:rPr lang="fr-CA" b="1" dirty="0">
                <a:latin typeface="Dagny OT" panose="020B0504020201020104" pitchFamily="34" charset="77"/>
              </a:rPr>
              <a:t>limites</a:t>
            </a:r>
            <a:r>
              <a:rPr lang="fr-CA" dirty="0">
                <a:latin typeface="Dagny OT" panose="020B0504020201020104" pitchFamily="34" charset="77"/>
              </a:rPr>
              <a:t> à l’utilisation des données?</a:t>
            </a:r>
          </a:p>
          <a:p>
            <a:pPr lvl="1" algn="just"/>
            <a:r>
              <a:rPr lang="fr-CA" dirty="0">
                <a:latin typeface="Dagny OT" panose="020B0504020201020104" pitchFamily="34" charset="77"/>
              </a:rPr>
              <a:t>Certaines analyses comportent-elles des </a:t>
            </a:r>
            <a:r>
              <a:rPr lang="fr-CA" b="1">
                <a:latin typeface="Dagny OT" panose="020B0504020201020104" pitchFamily="34" charset="77"/>
              </a:rPr>
              <a:t>biais fondés sur </a:t>
            </a:r>
            <a:r>
              <a:rPr lang="fr-CA" b="1" dirty="0">
                <a:latin typeface="Dagny OT" panose="020B0504020201020104" pitchFamily="34" charset="77"/>
              </a:rPr>
              <a:t>les valeurs</a:t>
            </a:r>
            <a:r>
              <a:rPr lang="fr-CA" dirty="0">
                <a:latin typeface="Dagny OT" panose="020B0504020201020104" pitchFamily="34" charset="77"/>
              </a:rPr>
              <a:t>?</a:t>
            </a:r>
          </a:p>
          <a:p>
            <a:pPr lvl="1" algn="just"/>
            <a:r>
              <a:rPr lang="fr-CA" dirty="0">
                <a:latin typeface="Dagny OT" panose="020B0504020201020104" pitchFamily="34" charset="77"/>
              </a:rPr>
              <a:t>Y a-t-il des catégories qui ne devraient </a:t>
            </a:r>
            <a:r>
              <a:rPr lang="fr-CA" b="1" dirty="0">
                <a:latin typeface="Dagny OT" panose="020B0504020201020104" pitchFamily="34" charset="77"/>
              </a:rPr>
              <a:t>pas</a:t>
            </a:r>
            <a:r>
              <a:rPr lang="fr-CA" dirty="0">
                <a:latin typeface="Dagny OT" panose="020B0504020201020104" pitchFamily="34" charset="77"/>
              </a:rPr>
              <a:t> être utilisées dans l’analyse des données personnelles?</a:t>
            </a:r>
          </a:p>
          <a:p>
            <a:pPr lvl="1" algn="just"/>
            <a:r>
              <a:rPr lang="fr-CA" dirty="0">
                <a:latin typeface="Dagny OT" panose="020B0504020201020104" pitchFamily="34" charset="77"/>
              </a:rPr>
              <a:t>Certaines données devraient-elles être </a:t>
            </a:r>
            <a:r>
              <a:rPr lang="fr-CA" b="1" dirty="0">
                <a:latin typeface="Dagny OT" panose="020B0504020201020104" pitchFamily="34" charset="77"/>
              </a:rPr>
              <a:t>divulguées</a:t>
            </a:r>
            <a:r>
              <a:rPr lang="fr-CA" dirty="0">
                <a:latin typeface="Dagny OT" panose="020B0504020201020104" pitchFamily="34" charset="77"/>
              </a:rPr>
              <a:t> à </a:t>
            </a:r>
            <a:r>
              <a:rPr lang="fr-CA" b="1" dirty="0">
                <a:latin typeface="Dagny OT" panose="020B0504020201020104" pitchFamily="34" charset="77"/>
              </a:rPr>
              <a:t>tous</a:t>
            </a:r>
            <a:r>
              <a:rPr lang="fr-CA" dirty="0">
                <a:latin typeface="Dagny OT" panose="020B0504020201020104" pitchFamily="34" charset="77"/>
              </a:rPr>
              <a:t> les chercheurs?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fr-CA" dirty="0">
                <a:latin typeface="Dagny OT" panose="020B0504020201020104" pitchFamily="34" charset="77"/>
              </a:rPr>
              <a:t>D’un point de vue analytique, on préfère le </a:t>
            </a:r>
            <a:r>
              <a:rPr lang="fr-CA" b="1" dirty="0">
                <a:latin typeface="Dagny OT" panose="020B0504020201020104" pitchFamily="34" charset="77"/>
              </a:rPr>
              <a:t>général</a:t>
            </a:r>
            <a:r>
              <a:rPr lang="fr-CA" dirty="0">
                <a:latin typeface="Dagny OT" panose="020B0504020201020104" pitchFamily="34" charset="77"/>
              </a:rPr>
              <a:t> </a:t>
            </a:r>
            <a:r>
              <a:rPr lang="fr-CA">
                <a:latin typeface="Dagny OT" panose="020B0504020201020104" pitchFamily="34" charset="77"/>
              </a:rPr>
              <a:t>à l’</a:t>
            </a:r>
            <a:r>
              <a:rPr lang="fr-CA" b="1">
                <a:latin typeface="Dagny OT" panose="020B0504020201020104" pitchFamily="34" charset="77"/>
              </a:rPr>
              <a:t>empirique</a:t>
            </a:r>
            <a:r>
              <a:rPr lang="fr-CA">
                <a:latin typeface="Dagny OT" panose="020B0504020201020104" pitchFamily="34" charset="77"/>
              </a:rPr>
              <a:t> – les </a:t>
            </a:r>
            <a:r>
              <a:rPr lang="fr-CA" dirty="0">
                <a:latin typeface="Dagny OT" panose="020B0504020201020104" pitchFamily="34" charset="77"/>
              </a:rPr>
              <a:t>décisions prises sur la base de l’apprentissage automatique et de l’I.A. (sécurité, finances, marketing, etc.) peuvent toucher des personnes réelles de </a:t>
            </a:r>
            <a:r>
              <a:rPr lang="fr-CA" b="1" dirty="0">
                <a:latin typeface="Dagny OT" panose="020B0504020201020104" pitchFamily="34" charset="77"/>
              </a:rPr>
              <a:t>manière imprévisible</a:t>
            </a:r>
            <a:r>
              <a:rPr lang="fr-CA" dirty="0">
                <a:latin typeface="Dagny OT" panose="020B0504020201020104" pitchFamily="34" charset="77"/>
              </a:rPr>
              <a:t>. </a:t>
            </a:r>
          </a:p>
        </p:txBody>
      </p:sp>
      <p:sp>
        <p:nvSpPr>
          <p:cNvPr id="5" name="Rectangle 4"/>
          <p:cNvSpPr/>
          <p:nvPr>
            <p:custDataLst>
              <p:tags r:id="rId3"/>
            </p:custDataLst>
          </p:nvPr>
        </p:nvSpPr>
        <p:spPr>
          <a:xfrm>
            <a:off x="8467903" y="0"/>
            <a:ext cx="37240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>
                <a:latin typeface="Dagny OT" panose="020B0504020201020104" pitchFamily="34" charset="0"/>
                <a:ea typeface="Helvetica Light" charset="0"/>
                <a:cs typeface="Helvetica Light" charset="0"/>
              </a:rPr>
              <a:t>[Université de Virginie, </a:t>
            </a:r>
            <a:r>
              <a:rPr lang="fr-CA" sz="1000">
                <a:latin typeface="Dagny OT" panose="020B0504020201020104" pitchFamily="34" charset="0"/>
                <a:ea typeface="Helvetica Light" charset="0"/>
                <a:cs typeface="Helvetica Light" charset="0"/>
                <a:hlinkClick r:id="rId6"/>
              </a:rPr>
              <a:t>Centre for Big Data Ethics, Law, and Policy</a:t>
            </a:r>
            <a:r>
              <a:rPr lang="fr-CA" sz="100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3019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À</a:t>
            </a:r>
            <a:r>
              <a:rPr lang="en-US" dirty="0"/>
              <a:t> LA UNE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“Robots are better than doctors at diagnosing some cancers, major study finds”</a:t>
            </a:r>
            <a:br>
              <a:rPr lang="en-US" dirty="0"/>
            </a:br>
            <a:r>
              <a:rPr lang="en-US" dirty="0"/>
              <a:t>[The Telegraph, UK, 29-05-2018]</a:t>
            </a:r>
          </a:p>
          <a:p>
            <a:r>
              <a:rPr lang="en-US" dirty="0"/>
              <a:t>“</a:t>
            </a:r>
            <a:r>
              <a:rPr lang="en-US" dirty="0" err="1"/>
              <a:t>MRNet</a:t>
            </a:r>
            <a:r>
              <a:rPr lang="en-US" dirty="0"/>
              <a:t>: Deep-learning-assisted diagnosis for knee magnetic resonance imaging”</a:t>
            </a:r>
            <a:br>
              <a:rPr lang="en-US" dirty="0"/>
            </a:br>
            <a:r>
              <a:rPr lang="en-US" dirty="0"/>
              <a:t>[Stanford ML Group]</a:t>
            </a:r>
          </a:p>
          <a:p>
            <a:r>
              <a:rPr lang="en-US" dirty="0"/>
              <a:t>“Data scientists find connections between birth month and health” [Columbia University Medical Centre]</a:t>
            </a:r>
          </a:p>
          <a:p>
            <a:r>
              <a:rPr lang="en-CA" dirty="0"/>
              <a:t>“We tried teaching an AI to write Christmas movie plots. Hilarity ensued. Eventually.” [MIT Technical Review, 21-12-2018]</a:t>
            </a:r>
          </a:p>
        </p:txBody>
      </p:sp>
    </p:spTree>
    <p:extLst>
      <p:ext uri="{BB962C8B-B14F-4D97-AF65-F5344CB8AC3E}">
        <p14:creationId xmlns:p14="http://schemas.microsoft.com/office/powerpoint/2010/main" val="17319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Pratiques exemplaires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</a:rPr>
              <a:t>« Ne pas nuire » :</a:t>
            </a:r>
            <a:r>
              <a:rPr lang="fr-CA" dirty="0">
                <a:latin typeface="Dagny OT" panose="020B0504020201020104" pitchFamily="34" charset="77"/>
              </a:rPr>
              <a:t> Les données recueillies auprès d’une personne ne </a:t>
            </a:r>
            <a:r>
              <a:rPr lang="fr-CA" b="1" dirty="0">
                <a:latin typeface="Dagny OT" panose="020B0504020201020104" pitchFamily="34" charset="77"/>
              </a:rPr>
              <a:t>doivent pas être utilisées pour lui nuire</a:t>
            </a:r>
            <a:r>
              <a:rPr lang="fr-CA" dirty="0">
                <a:latin typeface="Dagny OT" panose="020B0504020201020104" pitchFamily="34" charset="77"/>
              </a:rPr>
              <a:t>. </a:t>
            </a: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</a:rPr>
              <a:t>Consentement éclairé :</a:t>
            </a:r>
          </a:p>
          <a:p>
            <a:pPr lvl="1">
              <a:lnSpc>
                <a:spcPct val="100000"/>
              </a:lnSpc>
            </a:pPr>
            <a:r>
              <a:rPr lang="fr-CA" dirty="0">
                <a:latin typeface="Dagny OT" panose="020B0504020201020104" pitchFamily="34" charset="77"/>
              </a:rPr>
              <a:t>Les personnes doivent </a:t>
            </a:r>
            <a:r>
              <a:rPr lang="fr-CA" b="1" dirty="0">
                <a:latin typeface="Dagny OT" panose="020B0504020201020104" pitchFamily="34" charset="77"/>
              </a:rPr>
              <a:t>consentir à la collecte et à l’utilisation</a:t>
            </a:r>
            <a:r>
              <a:rPr lang="fr-CA" dirty="0">
                <a:latin typeface="Dagny OT" panose="020B0504020201020104" pitchFamily="34" charset="77"/>
              </a:rPr>
              <a:t> de leurs données.</a:t>
            </a:r>
          </a:p>
          <a:p>
            <a:pPr lvl="1">
              <a:lnSpc>
                <a:spcPct val="100000"/>
              </a:lnSpc>
            </a:pPr>
            <a:r>
              <a:rPr lang="fr-CA" dirty="0">
                <a:latin typeface="Dagny OT" panose="020B0504020201020104" pitchFamily="34" charset="77"/>
              </a:rPr>
              <a:t>Les personnes doivent avoir une </a:t>
            </a:r>
            <a:r>
              <a:rPr lang="fr-CA" b="1" dirty="0">
                <a:latin typeface="Dagny OT" panose="020B0504020201020104" pitchFamily="34" charset="77"/>
              </a:rPr>
              <a:t>compréhension réelle de ce à quoi ils consentent</a:t>
            </a:r>
            <a:r>
              <a:rPr lang="fr-CA" dirty="0">
                <a:latin typeface="Dagny OT" panose="020B0504020201020104" pitchFamily="34" charset="77"/>
              </a:rPr>
              <a:t> et des </a:t>
            </a:r>
            <a:r>
              <a:rPr lang="fr-CA" b="1" dirty="0">
                <a:latin typeface="Dagny OT" panose="020B0504020201020104" pitchFamily="34" charset="77"/>
              </a:rPr>
              <a:t>conséquences possibles</a:t>
            </a:r>
            <a:r>
              <a:rPr lang="fr-CA" dirty="0">
                <a:latin typeface="Dagny OT" panose="020B0504020201020104" pitchFamily="34" charset="77"/>
              </a:rPr>
              <a:t> pour elles et pour les autres.</a:t>
            </a:r>
          </a:p>
          <a:p>
            <a:pPr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</a:rPr>
              <a:t>Respect de la « vie privée » </a:t>
            </a:r>
            <a:r>
              <a:rPr lang="fr-CA" b="1">
                <a:latin typeface="Dagny OT" panose="020B0504020201020104" pitchFamily="34" charset="77"/>
              </a:rPr>
              <a:t>:</a:t>
            </a:r>
            <a:r>
              <a:rPr lang="fr-CA">
                <a:latin typeface="Dagny OT" panose="020B0504020201020104" pitchFamily="34" charset="77"/>
              </a:rPr>
              <a:t> excessivement </a:t>
            </a:r>
            <a:r>
              <a:rPr lang="fr-CA" dirty="0">
                <a:latin typeface="Dagny OT" panose="020B0504020201020104" pitchFamily="34" charset="77"/>
              </a:rPr>
              <a:t>difficile à maintenir à l’ère du ratissage constant d’Internet à la recherche de données personnelles.</a:t>
            </a:r>
          </a:p>
          <a:p>
            <a:pPr lvl="1"/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219688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Pratiques exemplaires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</a:rPr>
              <a:t>Garder les données publiques </a:t>
            </a:r>
            <a:r>
              <a:rPr lang="fr-CA" b="1">
                <a:latin typeface="Dagny OT" panose="020B0504020201020104" pitchFamily="34" charset="77"/>
              </a:rPr>
              <a:t>:</a:t>
            </a:r>
            <a:r>
              <a:rPr lang="fr-CA">
                <a:latin typeface="Dagny OT" panose="020B0504020201020104" pitchFamily="34" charset="77"/>
              </a:rPr>
              <a:t> les </a:t>
            </a:r>
            <a:r>
              <a:rPr lang="fr-CA" dirty="0">
                <a:latin typeface="Dagny OT" panose="020B0504020201020104" pitchFamily="34" charset="77"/>
              </a:rPr>
              <a:t>données devraient être gardées </a:t>
            </a:r>
            <a:r>
              <a:rPr lang="fr-CA" b="1">
                <a:latin typeface="Dagny OT" panose="020B0504020201020104" pitchFamily="34" charset="77"/>
              </a:rPr>
              <a:t>publiques</a:t>
            </a:r>
            <a:r>
              <a:rPr lang="fr-CA">
                <a:latin typeface="Dagny OT" panose="020B0504020201020104" pitchFamily="34" charset="77"/>
              </a:rPr>
              <a:t> (Toutes</a:t>
            </a:r>
            <a:r>
              <a:rPr lang="fr-CA" dirty="0">
                <a:latin typeface="Dagny OT" panose="020B0504020201020104" pitchFamily="34" charset="77"/>
              </a:rPr>
              <a:t>? La plupart</a:t>
            </a:r>
            <a:r>
              <a:rPr lang="fr-CA">
                <a:latin typeface="Dagny OT" panose="020B0504020201020104" pitchFamily="34" charset="77"/>
              </a:rPr>
              <a:t>? N’importe </a:t>
            </a:r>
            <a:r>
              <a:rPr lang="fr-CA" dirty="0">
                <a:latin typeface="Dagny OT" panose="020B0504020201020104" pitchFamily="34" charset="77"/>
              </a:rPr>
              <a:t>lesquelles?).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</a:rPr>
              <a:t>Inclusion/exclusion </a:t>
            </a:r>
            <a:r>
              <a:rPr lang="fr-CA" b="1">
                <a:latin typeface="Dagny OT" panose="020B0504020201020104" pitchFamily="34" charset="77"/>
              </a:rPr>
              <a:t>:</a:t>
            </a:r>
            <a:r>
              <a:rPr lang="fr-CA">
                <a:latin typeface="Dagny OT" panose="020B0504020201020104" pitchFamily="34" charset="77"/>
              </a:rPr>
              <a:t> le </a:t>
            </a:r>
            <a:r>
              <a:rPr lang="fr-CA" dirty="0">
                <a:latin typeface="Dagny OT" panose="020B0504020201020104" pitchFamily="34" charset="77"/>
              </a:rPr>
              <a:t>consentement éclairé exige la possibilité </a:t>
            </a:r>
            <a:r>
              <a:rPr lang="fr-CA">
                <a:latin typeface="Dagny OT" panose="020B0504020201020104" pitchFamily="34" charset="77"/>
              </a:rPr>
              <a:t>de </a:t>
            </a:r>
            <a:r>
              <a:rPr lang="fr-CA" b="1">
                <a:latin typeface="Dagny OT" panose="020B0504020201020104" pitchFamily="34" charset="77"/>
              </a:rPr>
              <a:t>se retirer</a:t>
            </a:r>
            <a:r>
              <a:rPr lang="fr-CA">
                <a:latin typeface="Dagny OT" panose="020B0504020201020104" pitchFamily="34" charset="77"/>
              </a:rPr>
              <a:t>. </a:t>
            </a:r>
            <a:endParaRPr lang="fr-CA" dirty="0">
              <a:latin typeface="Dagny OT" panose="020B0504020201020104" pitchFamily="34" charset="77"/>
            </a:endParaRP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</a:rPr>
              <a:t>Données anonymisées </a:t>
            </a:r>
            <a:r>
              <a:rPr lang="fr-CA" b="1">
                <a:latin typeface="Dagny OT" panose="020B0504020201020104" pitchFamily="34" charset="77"/>
              </a:rPr>
              <a:t>:</a:t>
            </a:r>
            <a:r>
              <a:rPr lang="fr-CA">
                <a:latin typeface="Dagny OT" panose="020B0504020201020104" pitchFamily="34" charset="77"/>
              </a:rPr>
              <a:t> suppression </a:t>
            </a:r>
            <a:r>
              <a:rPr lang="fr-CA" dirty="0">
                <a:latin typeface="Dagny OT" panose="020B0504020201020104" pitchFamily="34" charset="77"/>
              </a:rPr>
              <a:t>des champs d’identification des données avant l’analyse.</a:t>
            </a:r>
          </a:p>
          <a:p>
            <a:pPr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fr-CA" b="1" dirty="0">
                <a:latin typeface="Dagny OT" panose="020B0504020201020104" pitchFamily="34" charset="77"/>
              </a:rPr>
              <a:t>« Laissons parler les données" :</a:t>
            </a:r>
            <a:r>
              <a:rPr lang="fr-CA" dirty="0">
                <a:latin typeface="Dagny OT" panose="020B0504020201020104" pitchFamily="34" charset="77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fr-CA" dirty="0">
                <a:latin typeface="Dagny OT" panose="020B0504020201020104" pitchFamily="34" charset="77"/>
              </a:rPr>
              <a:t>Pas de picorage</a:t>
            </a:r>
          </a:p>
          <a:p>
            <a:pPr lvl="1">
              <a:lnSpc>
                <a:spcPct val="100000"/>
              </a:lnSpc>
            </a:pPr>
            <a:r>
              <a:rPr lang="fr-CA" dirty="0">
                <a:latin typeface="Dagny OT" panose="020B0504020201020104" pitchFamily="34" charset="77"/>
              </a:rPr>
              <a:t>Importance de la validation (nous y reviendrons plus tard)</a:t>
            </a:r>
          </a:p>
          <a:p>
            <a:pPr lvl="1">
              <a:lnSpc>
                <a:spcPct val="100000"/>
              </a:lnSpc>
            </a:pPr>
            <a:r>
              <a:rPr lang="fr-CA" dirty="0">
                <a:latin typeface="Dagny OT" panose="020B0504020201020104" pitchFamily="34" charset="77"/>
              </a:rPr>
              <a:t>Corrélation et causalité (nous y reviendrons plus tard également)</a:t>
            </a:r>
          </a:p>
          <a:p>
            <a:pPr lvl="1">
              <a:lnSpc>
                <a:spcPct val="100000"/>
              </a:lnSpc>
            </a:pPr>
            <a:r>
              <a:rPr lang="fr-CA" dirty="0">
                <a:latin typeface="Dagny OT" panose="020B0504020201020104" pitchFamily="34" charset="77"/>
              </a:rPr>
              <a:t>Répétabilité</a:t>
            </a:r>
          </a:p>
        </p:txBody>
      </p:sp>
    </p:spTree>
    <p:extLst>
      <p:ext uri="{BB962C8B-B14F-4D97-AF65-F5344CB8AC3E}">
        <p14:creationId xmlns:p14="http://schemas.microsoft.com/office/powerpoint/2010/main" val="286076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fr-CA"/>
              <a:t>Évaluation et validité du modèle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fr-CA" dirty="0"/>
              <a:t>Les modèles doivent être à </a:t>
            </a:r>
            <a:r>
              <a:rPr lang="fr-CA" b="1" dirty="0">
                <a:latin typeface="Helvetica" pitchFamily="2" charset="0"/>
              </a:rPr>
              <a:t>jour</a:t>
            </a:r>
            <a:r>
              <a:rPr lang="fr-CA" dirty="0"/>
              <a:t>, </a:t>
            </a:r>
            <a:r>
              <a:rPr lang="fr-CA" b="1" dirty="0">
                <a:latin typeface="Helvetica" pitchFamily="2" charset="0"/>
              </a:rPr>
              <a:t>utiles</a:t>
            </a:r>
            <a:r>
              <a:rPr lang="fr-CA" dirty="0"/>
              <a:t> et </a:t>
            </a:r>
            <a:r>
              <a:rPr lang="fr-CA" b="1" dirty="0">
                <a:latin typeface="Helvetica" pitchFamily="2" charset="0"/>
              </a:rPr>
              <a:t>valides</a:t>
            </a:r>
            <a:r>
              <a:rPr lang="fr-CA" dirty="0"/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fr-CA" dirty="0"/>
              <a:t>Les données peuvent être utilisées en conjonction avec les modèles existants pour arriver à certaines conclusions, ou peuvent être utilisées pour mettre à jour le modèle lui-même.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fr-CA" dirty="0"/>
              <a:t>À quel moment détermine-t-on que le modèle de données actuel n’est plus à </a:t>
            </a:r>
            <a:r>
              <a:rPr lang="fr-CA" b="1" dirty="0">
                <a:latin typeface="Helvetica" pitchFamily="2" charset="0"/>
              </a:rPr>
              <a:t>jour </a:t>
            </a:r>
            <a:r>
              <a:rPr lang="fr-CA" dirty="0">
                <a:latin typeface="Helvetica Light" panose="020B0403020202020204" pitchFamily="34" charset="0"/>
              </a:rPr>
              <a:t>ou qu’il </a:t>
            </a:r>
            <a:r>
              <a:rPr lang="fr-CA" b="1" dirty="0">
                <a:latin typeface="Helvetica" pitchFamily="2" charset="0"/>
              </a:rPr>
              <a:t>n’est plus utile</a:t>
            </a:r>
            <a:r>
              <a:rPr lang="fr-CA" dirty="0"/>
              <a:t>?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fr-CA" dirty="0"/>
              <a:t>Les succès passés peuvent entraîner une </a:t>
            </a:r>
            <a:r>
              <a:rPr lang="fr-CA" b="1" dirty="0">
                <a:latin typeface="Helvetica" pitchFamily="2" charset="0"/>
              </a:rPr>
              <a:t>réticence</a:t>
            </a:r>
            <a:r>
              <a:rPr lang="fr-CA" dirty="0"/>
              <a:t> à repenser et à réévaluer un modèle.</a:t>
            </a:r>
          </a:p>
        </p:txBody>
      </p:sp>
    </p:spTree>
    <p:extLst>
      <p:ext uri="{BB962C8B-B14F-4D97-AF65-F5344CB8AC3E}">
        <p14:creationId xmlns:p14="http://schemas.microsoft.com/office/powerpoint/2010/main" val="334575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Objets et attributs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  <p:custDataLst>
              <p:tags r:id="rId2"/>
            </p:custDataLst>
          </p:nvPr>
        </p:nvSpPr>
        <p:spPr>
          <a:xfrm>
            <a:off x="5234237" y="2329799"/>
            <a:ext cx="5621882" cy="29692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b="1"/>
              <a:t>Objet : </a:t>
            </a:r>
            <a:r>
              <a:rPr lang="fr-CA"/>
              <a:t>pomme</a:t>
            </a:r>
          </a:p>
          <a:p>
            <a:pPr marL="0" indent="0">
              <a:buNone/>
            </a:pPr>
            <a:r>
              <a:rPr lang="fr-CA" b="1"/>
              <a:t>Forme : </a:t>
            </a:r>
            <a:r>
              <a:rPr lang="fr-CA"/>
              <a:t>sphérique</a:t>
            </a:r>
          </a:p>
          <a:p>
            <a:pPr marL="0" indent="0">
              <a:buNone/>
            </a:pPr>
            <a:r>
              <a:rPr lang="fr-CA" b="1"/>
              <a:t>Couleur : </a:t>
            </a:r>
            <a:r>
              <a:rPr lang="fr-CA"/>
              <a:t>rouge</a:t>
            </a:r>
          </a:p>
          <a:p>
            <a:pPr marL="0" indent="0">
              <a:buNone/>
            </a:pPr>
            <a:r>
              <a:rPr lang="fr-CA" b="1"/>
              <a:t>Fonction : </a:t>
            </a:r>
            <a:r>
              <a:rPr lang="fr-CA"/>
              <a:t>alimentaire</a:t>
            </a:r>
          </a:p>
          <a:p>
            <a:pPr marL="0" indent="0">
              <a:buNone/>
            </a:pPr>
            <a:r>
              <a:rPr lang="fr-CA" b="1"/>
              <a:t>Emplacement : </a:t>
            </a:r>
            <a:r>
              <a:rPr lang="fr-CA"/>
              <a:t>réfrigérateur</a:t>
            </a:r>
          </a:p>
          <a:p>
            <a:pPr marL="0" indent="0">
              <a:buNone/>
            </a:pPr>
            <a:r>
              <a:rPr lang="fr-CA" b="1"/>
              <a:t>Propriétaire : </a:t>
            </a:r>
            <a:r>
              <a:rPr lang="fr-CA"/>
              <a:t>Jen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045EF-7402-D643-89F5-70E33ADC7E6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5728758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Rappelez-vous :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une personne ou un objet n’est pas simplement la somme de ses attributs!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0D5EF9-8DB9-48E4-A877-4C4302BC75CE}"/>
              </a:ext>
            </a:extLst>
          </p:cNvPr>
          <p:cNvPicPr>
            <a:picLocks noGrp="1" noChangeAspect="1"/>
          </p:cNvPicPr>
          <p:nvPr>
            <p:ph sz="half" idx="1"/>
            <p:custDataLst>
              <p:tags r:id="rId4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81" y="2197895"/>
            <a:ext cx="3633140" cy="3312568"/>
          </a:xfrm>
        </p:spPr>
      </p:pic>
    </p:spTree>
    <p:extLst>
      <p:ext uri="{BB962C8B-B14F-4D97-AF65-F5344CB8AC3E}">
        <p14:creationId xmlns:p14="http://schemas.microsoft.com/office/powerpoint/2010/main" val="32854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 VARIABLES AUX ENSEMBLES DE 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Les </a:t>
            </a:r>
            <a:r>
              <a:rPr lang="en-US" dirty="0" err="1"/>
              <a:t>attributs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les </a:t>
            </a:r>
            <a:r>
              <a:rPr lang="en-US" b="1" dirty="0">
                <a:latin typeface="Helvetica" pitchFamily="2" charset="0"/>
              </a:rPr>
              <a:t>champs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les </a:t>
            </a:r>
            <a:r>
              <a:rPr lang="en-US" dirty="0" err="1"/>
              <a:t>colonnes</a:t>
            </a:r>
            <a:r>
              <a:rPr lang="en-US" dirty="0"/>
              <a:t>) </a:t>
            </a:r>
            <a:r>
              <a:rPr lang="en-US" dirty="0" err="1"/>
              <a:t>d’une</a:t>
            </a:r>
            <a:r>
              <a:rPr lang="en-US" dirty="0"/>
              <a:t> </a:t>
            </a:r>
            <a:r>
              <a:rPr lang="en-US" dirty="0" err="1"/>
              <a:t>banque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; les </a:t>
            </a:r>
            <a:r>
              <a:rPr lang="en-US" dirty="0" err="1"/>
              <a:t>objets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les </a:t>
            </a:r>
            <a:r>
              <a:rPr lang="en-US" b="1" dirty="0">
                <a:latin typeface="Helvetica" pitchFamily="2" charset="0"/>
              </a:rPr>
              <a:t>instances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les </a:t>
            </a:r>
            <a:r>
              <a:rPr lang="en-US" dirty="0" err="1"/>
              <a:t>rangées</a:t>
            </a:r>
            <a:r>
              <a:rPr lang="en-US" dirty="0"/>
              <a:t>).</a:t>
            </a:r>
          </a:p>
          <a:p>
            <a:pPr>
              <a:lnSpc>
                <a:spcPct val="100000"/>
              </a:lnSpc>
            </a:pPr>
            <a:endParaRPr lang="en-US" sz="1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On </a:t>
            </a:r>
            <a:r>
              <a:rPr lang="en-US" dirty="0" err="1"/>
              <a:t>décrit</a:t>
            </a:r>
            <a:r>
              <a:rPr lang="en-US" dirty="0"/>
              <a:t> un </a:t>
            </a:r>
            <a:r>
              <a:rPr lang="en-US" dirty="0" err="1"/>
              <a:t>objet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l’aide</a:t>
            </a:r>
            <a:r>
              <a:rPr lang="en-US" dirty="0"/>
              <a:t> de son </a:t>
            </a:r>
            <a:r>
              <a:rPr lang="en-US" b="1" dirty="0" err="1"/>
              <a:t>vecteur</a:t>
            </a:r>
            <a:r>
              <a:rPr lang="en-US" b="1" dirty="0"/>
              <a:t>-signature</a:t>
            </a:r>
            <a:r>
              <a:rPr lang="en-US" dirty="0"/>
              <a:t>, </a:t>
            </a:r>
            <a:r>
              <a:rPr lang="en-US" dirty="0" err="1"/>
              <a:t>l’ensemble</a:t>
            </a:r>
            <a:r>
              <a:rPr lang="en-US" dirty="0"/>
              <a:t> des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associées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</a:t>
            </a:r>
            <a:r>
              <a:rPr lang="en-US" dirty="0" err="1"/>
              <a:t>attributs</a:t>
            </a:r>
            <a:r>
              <a:rPr lang="en-US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88" y="4348957"/>
            <a:ext cx="6593965" cy="19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Ensemble de données sur les champignons vénéneux</a:t>
            </a:r>
          </a:p>
        </p:txBody>
      </p:sp>
      <p:sp>
        <p:nvSpPr>
          <p:cNvPr id="9" name="Rectangle 8"/>
          <p:cNvSpPr/>
          <p:nvPr>
            <p:custDataLst>
              <p:tags r:id="rId2"/>
            </p:custDataLst>
          </p:nvPr>
        </p:nvSpPr>
        <p:spPr>
          <a:xfrm>
            <a:off x="9181239" y="0"/>
            <a:ext cx="30107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CA" sz="100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fr-CA" sz="1000">
                <a:latin typeface="Dagny OT" panose="020B0504020201020104" pitchFamily="34" charset="0"/>
                <a:ea typeface="Helvetica Light" charset="0"/>
                <a:cs typeface="Helvetica Light" charset="0"/>
                <a:hlinkClick r:id="rId6"/>
              </a:rPr>
              <a:t>https://archive.ics.uci.edu/ml/datasets/Mushroom</a:t>
            </a:r>
            <a:r>
              <a:rPr lang="fr-CA" sz="100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  <p:custDataLst>
              <p:tags r:id="rId3"/>
            </p:custDataLst>
          </p:nvPr>
        </p:nvSpPr>
        <p:spPr>
          <a:xfrm>
            <a:off x="3381655" y="3524218"/>
            <a:ext cx="7333970" cy="139271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fr-CA" sz="9600" i="1" dirty="0"/>
              <a:t>Amanita </a:t>
            </a:r>
            <a:r>
              <a:rPr lang="fr-CA" sz="9600" i="1" dirty="0" err="1"/>
              <a:t>muscaria</a:t>
            </a:r>
            <a:endParaRPr lang="fr-CA" sz="9600" i="1" dirty="0"/>
          </a:p>
          <a:p>
            <a:pPr marL="0" indent="0" algn="l">
              <a:lnSpc>
                <a:spcPct val="120000"/>
              </a:lnSpc>
              <a:buNone/>
            </a:pPr>
            <a:r>
              <a:rPr lang="fr-CA" sz="9600" b="1" dirty="0"/>
              <a:t>Habitat :</a:t>
            </a:r>
            <a:r>
              <a:rPr lang="fr-CA" sz="9600" dirty="0"/>
              <a:t> bois</a:t>
            </a:r>
            <a:br>
              <a:rPr lang="fr-CA" sz="9600" dirty="0"/>
            </a:br>
            <a:r>
              <a:rPr lang="fr-CA" sz="9600" b="1"/>
              <a:t>Taille du feuillet</a:t>
            </a:r>
            <a:r>
              <a:rPr lang="fr-CA" sz="9600" b="1" dirty="0"/>
              <a:t> </a:t>
            </a:r>
            <a:r>
              <a:rPr lang="fr-CA" sz="9600" b="1"/>
              <a:t>: </a:t>
            </a:r>
            <a:r>
              <a:rPr lang="fr-CA" sz="9600"/>
              <a:t>étroit</a:t>
            </a:r>
            <a:br>
              <a:rPr lang="fr-CA" sz="9600" dirty="0"/>
            </a:br>
            <a:r>
              <a:rPr lang="fr-CA" sz="9600" b="1" dirty="0"/>
              <a:t>Odeur :</a:t>
            </a:r>
            <a:r>
              <a:rPr lang="fr-CA" sz="9600" dirty="0"/>
              <a:t> aucune</a:t>
            </a:r>
            <a:br>
              <a:rPr lang="fr-CA" sz="9600" dirty="0"/>
            </a:br>
            <a:r>
              <a:rPr lang="fr-CA" sz="9600" b="1" dirty="0"/>
              <a:t>Spores :</a:t>
            </a:r>
            <a:r>
              <a:rPr lang="fr-CA" sz="9600" dirty="0"/>
              <a:t> blancs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500" dirty="0"/>
          </a:p>
          <a:p>
            <a:pPr marL="0" indent="0" algn="l">
              <a:lnSpc>
                <a:spcPct val="120000"/>
              </a:lnSpc>
              <a:buNone/>
            </a:pPr>
            <a:r>
              <a:rPr lang="fr-CA" sz="9600" b="1" dirty="0">
                <a:ea typeface="Helvetica Light" charset="0"/>
                <a:cs typeface="Helvetica Light" charset="0"/>
              </a:rPr>
              <a:t>Problème de classification : </a:t>
            </a:r>
            <a:r>
              <a:rPr lang="fr-CA" sz="9600" dirty="0">
                <a:ea typeface="Helvetica Light" charset="0"/>
                <a:cs typeface="Helvetica Light" charset="0"/>
              </a:rPr>
              <a:t>L’</a:t>
            </a:r>
            <a:r>
              <a:rPr lang="fr-CA" sz="9600" i="1" dirty="0">
                <a:ea typeface="Helvetica Light" charset="0"/>
                <a:cs typeface="Helvetica Light" charset="0"/>
              </a:rPr>
              <a:t>Amanita </a:t>
            </a:r>
            <a:r>
              <a:rPr lang="fr-CA" sz="9600" i="1" err="1">
                <a:ea typeface="Helvetica Light" charset="0"/>
                <a:cs typeface="Helvetica Light" charset="0"/>
              </a:rPr>
              <a:t>muscaria</a:t>
            </a:r>
            <a:r>
              <a:rPr lang="fr-CA" sz="9600">
                <a:ea typeface="Helvetica Light" charset="0"/>
                <a:cs typeface="Helvetica Light" charset="0"/>
              </a:rPr>
              <a:t> est-il </a:t>
            </a:r>
            <a:r>
              <a:rPr lang="fr-CA" sz="9600" dirty="0">
                <a:ea typeface="Helvetica Light" charset="0"/>
                <a:cs typeface="Helvetica Light" charset="0"/>
              </a:rPr>
              <a:t>comestible </a:t>
            </a:r>
            <a:r>
              <a:rPr lang="fr-CA" sz="9600">
                <a:ea typeface="Helvetica Light" charset="0"/>
                <a:cs typeface="Helvetica Light" charset="0"/>
              </a:rPr>
              <a:t>ou vénéneux?</a:t>
            </a:r>
            <a:endParaRPr lang="fr-CA" sz="9600" dirty="0">
              <a:ea typeface="Helvetica Light" charset="0"/>
              <a:cs typeface="Helvetica Light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EA8EA0-856F-4F46-838D-54159FC2BAA2}"/>
              </a:ext>
            </a:extLst>
          </p:cNvPr>
          <p:cNvPicPr>
            <a:picLocks noGrp="1" noChangeAspect="1"/>
          </p:cNvPicPr>
          <p:nvPr>
            <p:ph sz="half" idx="1"/>
            <p:custDataLst>
              <p:tags r:id="rId4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5" y="1993105"/>
            <a:ext cx="2878445" cy="4340637"/>
          </a:xfrm>
        </p:spPr>
      </p:pic>
    </p:spTree>
    <p:extLst>
      <p:ext uri="{BB962C8B-B14F-4D97-AF65-F5344CB8AC3E}">
        <p14:creationId xmlns:p14="http://schemas.microsoft.com/office/powerpoint/2010/main" val="24988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F9AD33C-4B27-48A3-8C13-76E8248353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0"/>
            <a:ext cx="10439400" cy="6490285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28600" y="3607959"/>
            <a:ext cx="4743450" cy="2785697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 :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bois</a:t>
            </a:r>
          </a:p>
          <a:p>
            <a:r>
              <a:rPr lang="fr-CA" sz="2400" b="1">
                <a:solidFill>
                  <a:schemeClr val="tx2"/>
                </a:solidFill>
                <a:latin typeface="Dagny OT" panose="020B0504020201020104" pitchFamily="34" charset="77"/>
              </a:rPr>
              <a:t>Taille du feuillet</a:t>
            </a:r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 </a:t>
            </a:r>
            <a:r>
              <a:rPr lang="fr-CA" sz="2400" b="1">
                <a:solidFill>
                  <a:schemeClr val="tx2"/>
                </a:solidFill>
                <a:latin typeface="Dagny OT" panose="020B0504020201020104" pitchFamily="34" charset="77"/>
              </a:rPr>
              <a:t>: </a:t>
            </a:r>
            <a:r>
              <a:rPr lang="fr-CA" sz="2400">
                <a:solidFill>
                  <a:schemeClr val="tx2"/>
                </a:solidFill>
                <a:latin typeface="Dagny OT" panose="020B0504020201020104" pitchFamily="34" charset="77"/>
              </a:rPr>
              <a:t>étroit</a:t>
            </a:r>
            <a:endParaRPr lang="fr-CA" sz="24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Odeur :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aucune</a:t>
            </a:r>
          </a:p>
          <a:p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 :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blancs</a:t>
            </a:r>
          </a:p>
          <a:p>
            <a:endParaRPr lang="en-US" sz="11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Problème de classification : 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L’</a:t>
            </a:r>
            <a:r>
              <a:rPr lang="fr-CA" sz="2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Amanita </a:t>
            </a:r>
            <a:r>
              <a:rPr lang="fr-CA" sz="2400" i="1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muscaria</a:t>
            </a:r>
            <a:r>
              <a:rPr lang="fr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est-il 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comestible </a:t>
            </a:r>
            <a:r>
              <a:rPr lang="fr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ou vénéneux?</a:t>
            </a:r>
            <a:endParaRPr lang="fr-CA" sz="2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8820A4-1CC8-6D44-8B31-F0CB2DC381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64331" y="328613"/>
            <a:ext cx="807244" cy="1664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46B57C-435D-184A-A014-FDE17A56637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1196637" y="367715"/>
            <a:ext cx="807244" cy="1664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5B01670-1C93-4210-A5C4-19F26C6FFB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0"/>
            <a:ext cx="10439400" cy="6490285"/>
          </a:xfrm>
          <a:prstGeom prst="rect">
            <a:avLst/>
          </a:prstGeom>
        </p:spPr>
      </p:pic>
      <p:sp>
        <p:nvSpPr>
          <p:cNvPr id="41" name="Rectangle 40"/>
          <p:cNvSpPr/>
          <p:nvPr>
            <p:custDataLst>
              <p:tags r:id="rId2"/>
            </p:custDataLst>
          </p:nvPr>
        </p:nvSpPr>
        <p:spPr>
          <a:xfrm>
            <a:off x="880278" y="5454023"/>
            <a:ext cx="44918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Rectangle 5"/>
          <p:cNvSpPr/>
          <p:nvPr>
            <p:custDataLst>
              <p:tags r:id="rId3"/>
            </p:custDataLst>
          </p:nvPr>
        </p:nvSpPr>
        <p:spPr>
          <a:xfrm>
            <a:off x="1351148" y="662109"/>
            <a:ext cx="3870364" cy="1420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>
            <p:custDataLst>
              <p:tags r:id="rId4"/>
            </p:custDataLst>
          </p:nvPr>
        </p:nvSpPr>
        <p:spPr>
          <a:xfrm>
            <a:off x="6235700" y="649407"/>
            <a:ext cx="3870364" cy="1433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>
            <p:custDataLst>
              <p:tags r:id="rId5"/>
            </p:custDataLst>
          </p:nvPr>
        </p:nvSpPr>
        <p:spPr>
          <a:xfrm>
            <a:off x="8623300" y="2126153"/>
            <a:ext cx="2755900" cy="1433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>
            <p:custDataLst>
              <p:tags r:id="rId6"/>
            </p:custDataLst>
          </p:nvPr>
        </p:nvSpPr>
        <p:spPr>
          <a:xfrm>
            <a:off x="1308100" y="2158039"/>
            <a:ext cx="6337299" cy="1401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>
            <p:custDataLst>
              <p:tags r:id="rId7"/>
            </p:custDataLst>
          </p:nvPr>
        </p:nvSpPr>
        <p:spPr>
          <a:xfrm>
            <a:off x="2092363" y="2111865"/>
            <a:ext cx="3533737" cy="135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>
            <p:custDataLst>
              <p:tags r:id="rId8"/>
            </p:custDataLst>
          </p:nvPr>
        </p:nvSpPr>
        <p:spPr>
          <a:xfrm>
            <a:off x="8099163" y="737346"/>
            <a:ext cx="2755900" cy="1433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>
            <p:custDataLst>
              <p:tags r:id="rId9"/>
            </p:custDataLst>
          </p:nvPr>
        </p:nvSpPr>
        <p:spPr>
          <a:xfrm>
            <a:off x="5093606" y="1427788"/>
            <a:ext cx="3693887" cy="1447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>
            <p:custDataLst>
              <p:tags r:id="rId10"/>
            </p:custDataLst>
          </p:nvPr>
        </p:nvSpPr>
        <p:spPr>
          <a:xfrm>
            <a:off x="5208812" y="3599619"/>
            <a:ext cx="2845901" cy="2922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>
            <p:custDataLst>
              <p:tags r:id="rId11"/>
            </p:custDataLst>
          </p:nvPr>
        </p:nvSpPr>
        <p:spPr>
          <a:xfrm>
            <a:off x="6728473" y="3626993"/>
            <a:ext cx="2364728" cy="2922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>
            <p:custDataLst>
              <p:tags r:id="rId12"/>
            </p:custDataLst>
          </p:nvPr>
        </p:nvSpPr>
        <p:spPr>
          <a:xfrm>
            <a:off x="7215167" y="3653354"/>
            <a:ext cx="2364728" cy="1379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>
            <p:custDataLst>
              <p:tags r:id="rId13"/>
            </p:custDataLst>
          </p:nvPr>
        </p:nvSpPr>
        <p:spPr>
          <a:xfrm>
            <a:off x="7636522" y="5025803"/>
            <a:ext cx="2364728" cy="1464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>
            <p:custDataLst>
              <p:tags r:id="rId14"/>
            </p:custDataLst>
          </p:nvPr>
        </p:nvSpPr>
        <p:spPr>
          <a:xfrm>
            <a:off x="7695841" y="5111426"/>
            <a:ext cx="2364728" cy="1418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>
            <p:custDataLst>
              <p:tags r:id="rId15"/>
            </p:custDataLst>
          </p:nvPr>
        </p:nvSpPr>
        <p:spPr>
          <a:xfrm>
            <a:off x="9501412" y="4354964"/>
            <a:ext cx="1598388" cy="14479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>
            <p:custDataLst>
              <p:tags r:id="rId16"/>
            </p:custDataLst>
          </p:nvPr>
        </p:nvSpPr>
        <p:spPr>
          <a:xfrm>
            <a:off x="1765661" y="649407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>
            <p:custDataLst>
              <p:tags r:id="rId17"/>
            </p:custDataLst>
          </p:nvPr>
        </p:nvSpPr>
        <p:spPr>
          <a:xfrm>
            <a:off x="5667539" y="640119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>
            <p:custDataLst>
              <p:tags r:id="rId18"/>
            </p:custDataLst>
          </p:nvPr>
        </p:nvSpPr>
        <p:spPr>
          <a:xfrm>
            <a:off x="5093606" y="12218"/>
            <a:ext cx="1270000" cy="1409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>
            <p:custDataLst>
              <p:tags r:id="rId19"/>
            </p:custDataLst>
          </p:nvPr>
        </p:nvSpPr>
        <p:spPr>
          <a:xfrm>
            <a:off x="5680292" y="3576626"/>
            <a:ext cx="2364728" cy="2922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>
            <p:custDataLst>
              <p:tags r:id="rId20"/>
            </p:custDataLst>
          </p:nvPr>
        </p:nvSpPr>
        <p:spPr>
          <a:xfrm>
            <a:off x="7576375" y="2877014"/>
            <a:ext cx="3070267" cy="146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>
            <p:custDataLst>
              <p:tags r:id="rId21"/>
            </p:custDataLst>
          </p:nvPr>
        </p:nvSpPr>
        <p:spPr>
          <a:xfrm>
            <a:off x="9977862" y="5801379"/>
            <a:ext cx="1270000" cy="7289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04B51A5-942A-B240-9495-9795CF6974A6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>
          <a:xfrm>
            <a:off x="228600" y="3607959"/>
            <a:ext cx="4743450" cy="2785697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/>
          </a:p>
          <a:p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 :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bois</a:t>
            </a:r>
          </a:p>
          <a:p>
            <a:r>
              <a:rPr lang="fr-CA" sz="2400" b="1">
                <a:solidFill>
                  <a:schemeClr val="tx2"/>
                </a:solidFill>
                <a:latin typeface="Dagny OT" panose="020B0504020201020104" pitchFamily="34" charset="77"/>
              </a:rPr>
              <a:t>Taille du feuillet</a:t>
            </a:r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 </a:t>
            </a:r>
            <a:r>
              <a:rPr lang="fr-CA" sz="2400" b="1">
                <a:solidFill>
                  <a:schemeClr val="tx2"/>
                </a:solidFill>
                <a:latin typeface="Dagny OT" panose="020B0504020201020104" pitchFamily="34" charset="77"/>
              </a:rPr>
              <a:t>: </a:t>
            </a:r>
            <a:r>
              <a:rPr lang="fr-CA" sz="2400">
                <a:solidFill>
                  <a:schemeClr val="tx2"/>
                </a:solidFill>
                <a:latin typeface="Dagny OT" panose="020B0504020201020104" pitchFamily="34" charset="77"/>
              </a:rPr>
              <a:t>étroit</a:t>
            </a:r>
            <a:endParaRPr lang="fr-CA" sz="24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Odeur :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aucune</a:t>
            </a:r>
          </a:p>
          <a:p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 :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blancs</a:t>
            </a:r>
          </a:p>
          <a:p>
            <a:endParaRPr lang="en-US" sz="11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fr-CA" sz="24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Problème de classification : 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L’</a:t>
            </a:r>
            <a:r>
              <a:rPr lang="fr-CA" sz="2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Amanita </a:t>
            </a:r>
            <a:r>
              <a:rPr lang="fr-CA" sz="2400" i="1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muscaria</a:t>
            </a:r>
            <a:r>
              <a:rPr lang="fr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est-il </a:t>
            </a:r>
            <a:r>
              <a:rPr lang="fr-CA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comestible </a:t>
            </a:r>
            <a:r>
              <a:rPr lang="fr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ou </a:t>
            </a:r>
            <a:r>
              <a:rPr lang="fr-CA" sz="2400" b="1">
                <a:solidFill>
                  <a:srgbClr val="FF0000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vénéneux</a:t>
            </a:r>
            <a:r>
              <a:rPr lang="fr-CA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?</a:t>
            </a:r>
            <a:endParaRPr lang="fr-CA" sz="2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2D3D3E-A21A-434D-9F87-0D48823893C0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64331" y="328613"/>
            <a:ext cx="807244" cy="1664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30E48C-A623-324C-AAB4-766C69A9F321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11196637" y="367715"/>
            <a:ext cx="807244" cy="1664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CA"/>
              <a:t>Poser les bonnes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La science des données consiste en réalité à poser des questions et à y répondre :</a:t>
            </a:r>
          </a:p>
          <a:p>
            <a:pPr lvl="1" algn="just">
              <a:lnSpc>
                <a:spcPct val="100000"/>
              </a:lnSpc>
            </a:pP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Analytique :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 « Combien de fois a-t-on cliqué sur ce </a:t>
            </a:r>
            <a:r>
              <a:rPr lang="fr-CA">
                <a:latin typeface="Dagny OT" panose="020B0504020201020104" pitchFamily="34" charset="77"/>
                <a:cs typeface="Calibri Light" panose="020F0302020204030204" pitchFamily="34" charset="0"/>
              </a:rPr>
              <a:t>lien? »</a:t>
            </a:r>
            <a:endParaRPr lang="fr-CA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fr-CA" b="1" dirty="0">
                <a:latin typeface="Dagny OT" panose="020B0504020201020104" pitchFamily="34" charset="77"/>
                <a:cs typeface="Calibri" panose="020F0502020204030204" pitchFamily="34" charset="0"/>
              </a:rPr>
              <a:t>Science des données :</a:t>
            </a:r>
            <a:r>
              <a:rPr lang="fr-CA" dirty="0">
                <a:latin typeface="Dagny OT" panose="020B0504020201020104" pitchFamily="34" charset="77"/>
                <a:cs typeface="Calibri Light" panose="020F0302020204030204" pitchFamily="34" charset="0"/>
              </a:rPr>
              <a:t> « D’après l’historique des achats de cet utilisateur, puis-je prédire sur quels liens il cliquera la prochaine fois qu’il accèdera au </a:t>
            </a:r>
            <a:r>
              <a:rPr lang="fr-CA">
                <a:latin typeface="Dagny OT" panose="020B0504020201020104" pitchFamily="34" charset="77"/>
                <a:cs typeface="Calibri Light" panose="020F0302020204030204" pitchFamily="34" charset="0"/>
              </a:rPr>
              <a:t>site? »</a:t>
            </a:r>
            <a:endParaRPr lang="fr-CA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fr-CA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Les modèles d’exploration/de science des données sont habituellement </a:t>
            </a:r>
            <a:r>
              <a:rPr lang="fr-CA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prédictifs</a:t>
            </a:r>
            <a:r>
              <a:rPr lang="fr-CA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(non </a:t>
            </a:r>
            <a:r>
              <a:rPr lang="fr-CA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explicatifs</a:t>
            </a:r>
            <a:r>
              <a:rPr lang="fr-CA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) : ils montrent les liens, mais ne révèlent pas pourquoi ils existent.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fr-CA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Attention :</a:t>
            </a:r>
            <a:r>
              <a:rPr lang="fr-CA" sz="2400" dirty="0"/>
              <a:t> Toutes les situations n’exigent pas de faire appel à </a:t>
            </a:r>
            <a:r>
              <a:rPr lang="fr-CA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la science des données</a:t>
            </a:r>
            <a:r>
              <a:rPr lang="fr-CA" sz="2400">
                <a:latin typeface="Dagny OT" panose="020B0504020201020104" pitchFamily="34" charset="77"/>
                <a:cs typeface="Calibri Light" panose="020F0302020204030204" pitchFamily="34" charset="0"/>
              </a:rPr>
              <a:t>, à l’intelligence artificielle, à </a:t>
            </a:r>
            <a:r>
              <a:rPr lang="fr-CA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l’apprentissage automatique </a:t>
            </a:r>
            <a:r>
              <a:rPr lang="fr-CA" sz="2400">
                <a:latin typeface="Dagny OT" panose="020B0504020201020104" pitchFamily="34" charset="77"/>
                <a:cs typeface="Calibri Light" panose="020F0302020204030204" pitchFamily="34" charset="0"/>
              </a:rPr>
              <a:t>ou à l’analyse</a:t>
            </a:r>
            <a:r>
              <a:rPr lang="fr-CA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79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2411</TotalTime>
  <Words>2270</Words>
  <Application>Microsoft Macintosh PowerPoint</Application>
  <PresentationFormat>Widescreen</PresentationFormat>
  <Paragraphs>253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Dagny OT</vt:lpstr>
      <vt:lpstr>Gill Sans MT</vt:lpstr>
      <vt:lpstr>Helvetica</vt:lpstr>
      <vt:lpstr>Helvetica Light</vt:lpstr>
      <vt:lpstr>Wingdings</vt:lpstr>
      <vt:lpstr>Wingdings 2</vt:lpstr>
      <vt:lpstr>Dividend</vt:lpstr>
      <vt:lpstr>Notions universelles sur l’analyse deS données</vt:lpstr>
      <vt:lpstr>APERÇU</vt:lpstr>
      <vt:lpstr>À LA UNE</vt:lpstr>
      <vt:lpstr>Objets et attributs</vt:lpstr>
      <vt:lpstr>DES VARIABLES AUX ENSEMBLES DE DONNÉES</vt:lpstr>
      <vt:lpstr>Ensemble de données sur les champignons vénéneux</vt:lpstr>
      <vt:lpstr>PowerPoint Presentation</vt:lpstr>
      <vt:lpstr>PowerPoint Presentation</vt:lpstr>
      <vt:lpstr>Poser les bonnes questions</vt:lpstr>
      <vt:lpstr>Tâches de la science des données / l’apprentissage automatique / l’I.A.</vt:lpstr>
      <vt:lpstr>Qu’est-ce que l’ANALYSE DES DONNÉES?</vt:lpstr>
      <vt:lpstr>Qu’est-ce que la science des données?</vt:lpstr>
      <vt:lpstr>Qu’est-ce que l’APPRENTISSAGE AUTOMATIQUE?</vt:lpstr>
      <vt:lpstr>Qu’est-ce que l’INTELLIGENCE ARTIFICIELLE/AUGMENTÉE?</vt:lpstr>
      <vt:lpstr>Le « flux de travail » des données</vt:lpstr>
      <vt:lpstr>Le « flux de travail » de la science des données</vt:lpstr>
      <vt:lpstr>La suite des choses après l’analyse</vt:lpstr>
      <vt:lpstr>Écosystème de la science des données</vt:lpstr>
      <vt:lpstr>Représentation</vt:lpstr>
      <vt:lpstr>PowerPoint Presentation</vt:lpstr>
      <vt:lpstr>Penser en termes systémiques</vt:lpstr>
      <vt:lpstr>Penser en termes systémiques</vt:lpstr>
      <vt:lpstr>Déterminer les lacunes dans les connaissances</vt:lpstr>
      <vt:lpstr>Modèles conceptuels</vt:lpstr>
      <vt:lpstr>Relation entre les données et le système</vt:lpstr>
      <vt:lpstr>Le besoin d’éthique</vt:lpstr>
      <vt:lpstr>Qu’est-ce que l’éthique?</vt:lpstr>
      <vt:lpstr>QU’EST-CE QUE L’ÉTHIQUE?</vt:lpstr>
      <vt:lpstr>L’éthique dans le contexte des données</vt:lpstr>
      <vt:lpstr>Pratiques exemplaires</vt:lpstr>
      <vt:lpstr>Pratiques exemplaires</vt:lpstr>
      <vt:lpstr>Évaluation et validité du modèle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173</cp:revision>
  <dcterms:created xsi:type="dcterms:W3CDTF">2018-12-12T19:39:04Z</dcterms:created>
  <dcterms:modified xsi:type="dcterms:W3CDTF">2019-10-24T02:04:54Z</dcterms:modified>
</cp:coreProperties>
</file>